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66" r:id="rId3"/>
    <p:sldId id="378" r:id="rId4"/>
    <p:sldId id="379" r:id="rId5"/>
    <p:sldId id="267" r:id="rId6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756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Обычный 1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228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452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38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83"/>
          </p:nvPr>
        </p:nvSpPr>
        <p:spPr/>
        <p:txBody>
          <a:bodyPr/>
          <a:lstStyle/>
          <a:p>
            <a:fld id="{FCA27B63-72A6-4513-A9B9-274F4D6DA5CA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384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84094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26288" y="39369"/>
            <a:ext cx="10746105" cy="5746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418716" y="1854707"/>
            <a:ext cx="8453755" cy="24237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giga.chat/files/public/generated/1e6fd5ac-77f6-4903-8727-4459966f69f8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" t="3125" r="1564" b="5208"/>
          <a:stretch/>
        </p:blipFill>
        <p:spPr bwMode="auto">
          <a:xfrm>
            <a:off x="0" y="914400"/>
            <a:ext cx="9982200" cy="5943600"/>
          </a:xfrm>
          <a:prstGeom prst="rect">
            <a:avLst/>
          </a:prstGeom>
          <a:noFill/>
        </p:spPr>
      </p:pic>
      <p:sp>
        <p:nvSpPr>
          <p:cNvPr id="8" name="object 8"/>
          <p:cNvSpPr txBox="1"/>
          <p:nvPr/>
        </p:nvSpPr>
        <p:spPr>
          <a:xfrm>
            <a:off x="7458364" y="1066716"/>
            <a:ext cx="4546794" cy="519373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12065" marR="5080" algn="ctr">
              <a:lnSpc>
                <a:spcPts val="3020"/>
              </a:lnSpc>
              <a:spcBef>
                <a:spcPts val="480"/>
              </a:spcBef>
            </a:pPr>
            <a:r>
              <a:rPr lang="ru-RU" sz="5000" b="1" spc="-10" dirty="0">
                <a:solidFill>
                  <a:srgbClr val="1F3863"/>
                </a:solidFill>
                <a:latin typeface="Calibri"/>
                <a:cs typeface="Calibri"/>
              </a:rPr>
              <a:t>ПЕРЕДВИЖНЫЕ 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295400" y="536227"/>
            <a:ext cx="3581400" cy="431800"/>
          </a:xfrm>
          <a:prstGeom prst="rect">
            <a:avLst/>
          </a:prstGeom>
        </p:spPr>
        <p:txBody>
          <a:bodyPr vert="horz" wrap="square" lIns="0" tIns="37465" rIns="0" bIns="0" rtlCol="0">
            <a:spAutoFit/>
          </a:bodyPr>
          <a:lstStyle/>
          <a:p>
            <a:pPr marL="402590" marR="5080" indent="-390525">
              <a:lnSpc>
                <a:spcPts val="1510"/>
              </a:lnSpc>
              <a:spcBef>
                <a:spcPts val="295"/>
              </a:spcBef>
            </a:pPr>
            <a:r>
              <a:rPr sz="1400" b="1" spc="-10" dirty="0">
                <a:solidFill>
                  <a:schemeClr val="accent1">
                    <a:lumMod val="75000"/>
                  </a:schemeClr>
                </a:solidFill>
                <a:latin typeface="Tahoma"/>
                <a:cs typeface="Tahoma"/>
              </a:rPr>
              <a:t>ФЕДЕРАЛЬНАЯ</a:t>
            </a:r>
            <a:r>
              <a:rPr sz="1400" b="1" spc="-20" dirty="0">
                <a:solidFill>
                  <a:schemeClr val="accent1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sz="1400" b="1" dirty="0">
                <a:solidFill>
                  <a:schemeClr val="accent1">
                    <a:lumMod val="75000"/>
                  </a:schemeClr>
                </a:solidFill>
                <a:latin typeface="Tahoma"/>
                <a:cs typeface="Tahoma"/>
              </a:rPr>
              <a:t>СЛУЖБА</a:t>
            </a:r>
            <a:r>
              <a:rPr sz="1400" b="1" spc="-5" dirty="0">
                <a:solidFill>
                  <a:schemeClr val="accent1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sz="1400" b="1" dirty="0">
                <a:solidFill>
                  <a:schemeClr val="accent1">
                    <a:lumMod val="75000"/>
                  </a:schemeClr>
                </a:solidFill>
                <a:latin typeface="Tahoma"/>
                <a:cs typeface="Tahoma"/>
              </a:rPr>
              <a:t>ПО</a:t>
            </a:r>
            <a:r>
              <a:rPr sz="1400" b="1" spc="-10" dirty="0">
                <a:solidFill>
                  <a:schemeClr val="accent1">
                    <a:lumMod val="75000"/>
                  </a:schemeClr>
                </a:solidFill>
                <a:latin typeface="Tahoma"/>
                <a:cs typeface="Tahoma"/>
              </a:rPr>
              <a:t> НАДЗОРУ </a:t>
            </a:r>
            <a:r>
              <a:rPr sz="1400" b="1" dirty="0">
                <a:solidFill>
                  <a:schemeClr val="accent1">
                    <a:lumMod val="75000"/>
                  </a:schemeClr>
                </a:solidFill>
                <a:latin typeface="Tahoma"/>
                <a:cs typeface="Tahoma"/>
              </a:rPr>
              <a:t>В</a:t>
            </a:r>
            <a:r>
              <a:rPr sz="1400" b="1" spc="-5" dirty="0">
                <a:solidFill>
                  <a:schemeClr val="accent1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sz="1400" b="1" dirty="0">
                <a:solidFill>
                  <a:schemeClr val="accent1">
                    <a:lumMod val="75000"/>
                  </a:schemeClr>
                </a:solidFill>
                <a:latin typeface="Tahoma"/>
                <a:cs typeface="Tahoma"/>
              </a:rPr>
              <a:t>СФЕРЕ</a:t>
            </a:r>
            <a:r>
              <a:rPr sz="1400" b="1" spc="-15" dirty="0">
                <a:solidFill>
                  <a:schemeClr val="accent1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sz="1400" b="1" spc="-10" dirty="0">
                <a:solidFill>
                  <a:schemeClr val="accent1">
                    <a:lumMod val="75000"/>
                  </a:schemeClr>
                </a:solidFill>
                <a:latin typeface="Tahoma"/>
                <a:cs typeface="Tahoma"/>
              </a:rPr>
              <a:t>ЗДРАВООХРАНЕНИЯ</a:t>
            </a:r>
            <a:endParaRPr sz="1400" dirty="0">
              <a:solidFill>
                <a:schemeClr val="accent1">
                  <a:lumMod val="75000"/>
                </a:schemeClr>
              </a:solidFill>
              <a:latin typeface="Tahoma"/>
              <a:cs typeface="Tahoma"/>
            </a:endParaRPr>
          </a:p>
        </p:txBody>
      </p:sp>
      <p:pic>
        <p:nvPicPr>
          <p:cNvPr id="4" name="object 4" descr="Файл:Emblem of Roszdravnadzor.svg — Википедия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33400" y="451686"/>
            <a:ext cx="698908" cy="767514"/>
          </a:xfrm>
          <a:prstGeom prst="rect">
            <a:avLst/>
          </a:prstGeom>
        </p:spPr>
      </p:pic>
      <p:sp>
        <p:nvSpPr>
          <p:cNvPr id="12" name="object 8"/>
          <p:cNvSpPr txBox="1"/>
          <p:nvPr/>
        </p:nvSpPr>
        <p:spPr>
          <a:xfrm>
            <a:off x="7467600" y="1726653"/>
            <a:ext cx="4546794" cy="485518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12065" marR="5080" algn="ctr">
              <a:lnSpc>
                <a:spcPts val="3020"/>
              </a:lnSpc>
              <a:spcBef>
                <a:spcPts val="480"/>
              </a:spcBef>
            </a:pPr>
            <a:r>
              <a:rPr lang="ru-RU" sz="4000" b="1" spc="-10" dirty="0">
                <a:solidFill>
                  <a:srgbClr val="1F3863"/>
                </a:solidFill>
                <a:latin typeface="Calibri"/>
                <a:cs typeface="Calibri"/>
              </a:rPr>
              <a:t>АПТЕЧНЫЕ ПУНКТЫ</a:t>
            </a:r>
            <a:endParaRPr sz="4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44752" y="1469137"/>
            <a:ext cx="9321165" cy="337912"/>
          </a:xfrm>
          <a:prstGeom prst="rect">
            <a:avLst/>
          </a:prstGeom>
          <a:solidFill>
            <a:srgbClr val="0033CC"/>
          </a:solidFill>
        </p:spPr>
        <p:txBody>
          <a:bodyPr vert="horz" wrap="square" lIns="0" tIns="29844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234"/>
              </a:spcBef>
            </a:pPr>
            <a:r>
              <a:rPr lang="ru-RU" sz="2000" b="1" dirty="0">
                <a:solidFill>
                  <a:srgbClr val="FFFFFF"/>
                </a:solidFill>
                <a:latin typeface="Calibri"/>
                <a:cs typeface="Calibri"/>
              </a:rPr>
              <a:t>ОБЯЗАТЕЛЬНО НАЛИЧИЕ 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32940" y="4180015"/>
            <a:ext cx="9386317" cy="338554"/>
          </a:xfrm>
          <a:prstGeom prst="rect">
            <a:avLst/>
          </a:prstGeom>
          <a:solidFill>
            <a:srgbClr val="0033CC"/>
          </a:solidFill>
        </p:spPr>
        <p:txBody>
          <a:bodyPr vert="horz" wrap="square" lIns="0" tIns="3048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240"/>
              </a:spcBef>
            </a:pPr>
            <a:endParaRPr sz="2000" dirty="0">
              <a:latin typeface="Calibri"/>
              <a:cs typeface="Calibri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7596624"/>
              </p:ext>
            </p:extLst>
          </p:nvPr>
        </p:nvGraphicFramePr>
        <p:xfrm>
          <a:off x="1438021" y="4648200"/>
          <a:ext cx="9321800" cy="19202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30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275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62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016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2880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ru-RU"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ru-RU"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marR="6985" algn="ctr">
                        <a:lnSpc>
                          <a:spcPct val="100000"/>
                        </a:lnSpc>
                      </a:pPr>
                      <a:r>
                        <a:rPr lang="ru-RU" sz="1400" spc="-10" dirty="0">
                          <a:latin typeface="+mn-lt"/>
                          <a:cs typeface="Calibri"/>
                        </a:rPr>
                        <a:t>специалист</a:t>
                      </a:r>
                    </a:p>
                    <a:p>
                      <a:pPr marR="6985" algn="ctr">
                        <a:lnSpc>
                          <a:spcPct val="100000"/>
                        </a:lnSpc>
                      </a:pPr>
                      <a:r>
                        <a:rPr lang="ru-RU" sz="1400" dirty="0">
                          <a:latin typeface="+mn-lt"/>
                          <a:cs typeface="Calibri"/>
                        </a:rPr>
                        <a:t>(высшее или среднее фарм. образование + сертификат специалиста/пройденная аккредитация)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endParaRPr lang="ru-RU"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endParaRPr lang="ru-RU"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ru-RU" sz="1400" dirty="0">
                          <a:latin typeface="Times New Roman"/>
                          <a:cs typeface="Times New Roman"/>
                        </a:rPr>
                        <a:t>              </a:t>
                      </a:r>
                      <a:r>
                        <a:rPr lang="ru-RU" sz="1400" dirty="0">
                          <a:latin typeface="+mn-lt"/>
                          <a:cs typeface="Times New Roman"/>
                        </a:rPr>
                        <a:t>утвержденный 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ru-RU" sz="1400" dirty="0">
                          <a:latin typeface="+mn-lt"/>
                          <a:cs typeface="Times New Roman"/>
                        </a:rPr>
                        <a:t>          маршрут следования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955"/>
                        </a:spcBef>
                      </a:pPr>
                      <a:endParaRPr lang="ru-RU" sz="14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955"/>
                        </a:spcBef>
                      </a:pPr>
                      <a:endParaRPr lang="ru-RU" sz="1400" dirty="0">
                        <a:latin typeface="+mn-lt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955"/>
                        </a:spcBef>
                      </a:pPr>
                      <a:r>
                        <a:rPr lang="ru-RU" sz="1400" dirty="0">
                          <a:latin typeface="+mn-lt"/>
                          <a:cs typeface="Times New Roman"/>
                        </a:rPr>
                        <a:t>электронная система платежей/мобильные платежные терминалы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endParaRPr lang="ru-RU" sz="14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endParaRPr lang="ru-RU" sz="1400" dirty="0">
                        <a:latin typeface="+mn-lt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ru-RU" sz="1400" dirty="0">
                          <a:latin typeface="+mn-lt"/>
                          <a:cs typeface="Times New Roman"/>
                        </a:rPr>
                        <a:t>подключение</a:t>
                      </a:r>
                      <a:r>
                        <a:rPr lang="ru-RU" sz="1400" baseline="0" dirty="0">
                          <a:latin typeface="+mn-lt"/>
                          <a:cs typeface="Times New Roman"/>
                        </a:rPr>
                        <a:t>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ru-RU" sz="1400" baseline="0" dirty="0">
                          <a:latin typeface="+mn-lt"/>
                          <a:cs typeface="Times New Roman"/>
                        </a:rPr>
                        <a:t>к ФГИС МДЛП</a:t>
                      </a:r>
                      <a:endParaRPr lang="ru-RU" sz="1400" dirty="0">
                        <a:latin typeface="+mn-lt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DEDE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object 9" descr="$PPTXTitle"/>
          <p:cNvSpPr txBox="1">
            <a:spLocks noGrp="1"/>
          </p:cNvSpPr>
          <p:nvPr>
            <p:ph type="title"/>
          </p:nvPr>
        </p:nvSpPr>
        <p:spPr>
          <a:xfrm>
            <a:off x="1432940" y="194309"/>
            <a:ext cx="9829293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pc="-10" dirty="0"/>
              <a:t>Требования</a:t>
            </a:r>
            <a:r>
              <a:rPr spc="-50" dirty="0"/>
              <a:t> </a:t>
            </a:r>
            <a:r>
              <a:rPr dirty="0"/>
              <a:t>к</a:t>
            </a:r>
            <a:r>
              <a:rPr spc="-30" dirty="0"/>
              <a:t> </a:t>
            </a:r>
            <a:r>
              <a:rPr lang="ru-RU" dirty="0"/>
              <a:t>аптечным организациям, участвующим в эксперименте по осуществлению розничной торговли лекарственными препаратами с использованием передвижных аптечных пунктов</a:t>
            </a:r>
            <a:br>
              <a:rPr lang="ru-RU" dirty="0"/>
            </a:br>
            <a:endParaRPr spc="-10" dirty="0"/>
          </a:p>
        </p:txBody>
      </p:sp>
      <p:grpSp>
        <p:nvGrpSpPr>
          <p:cNvPr id="10" name="object 10"/>
          <p:cNvGrpSpPr/>
          <p:nvPr/>
        </p:nvGrpSpPr>
        <p:grpSpPr>
          <a:xfrm>
            <a:off x="0" y="652145"/>
            <a:ext cx="12189460" cy="719455"/>
            <a:chOff x="3047" y="156971"/>
            <a:chExt cx="12189460" cy="719455"/>
          </a:xfrm>
        </p:grpSpPr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47" y="627888"/>
              <a:ext cx="12188952" cy="108203"/>
            </a:xfrm>
            <a:prstGeom prst="rect">
              <a:avLst/>
            </a:prstGeom>
          </p:spPr>
        </p:pic>
        <p:pic>
          <p:nvPicPr>
            <p:cNvPr id="12" name="object 12" descr="Файл:Emblem of Roszdravnadzor.svg — Википедия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49228" y="156971"/>
              <a:ext cx="611124" cy="719327"/>
            </a:xfrm>
            <a:prstGeom prst="rect">
              <a:avLst/>
            </a:prstGeom>
          </p:spPr>
        </p:pic>
      </p:grpSp>
      <p:graphicFrame>
        <p:nvGraphicFramePr>
          <p:cNvPr id="13" name="object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4566098"/>
              </p:ext>
            </p:extLst>
          </p:nvPr>
        </p:nvGraphicFramePr>
        <p:xfrm>
          <a:off x="1444752" y="1935862"/>
          <a:ext cx="9374505" cy="20472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248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076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420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3730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990"/>
                        </a:spcBef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marR="100965" algn="ctr">
                        <a:lnSpc>
                          <a:spcPct val="100000"/>
                        </a:lnSpc>
                      </a:pPr>
                      <a:r>
                        <a:rPr lang="ru-RU" sz="1400" spc="-10" dirty="0">
                          <a:latin typeface="Calibri"/>
                          <a:cs typeface="Calibri"/>
                        </a:rPr>
                        <a:t>лицензия на осуществление фармацевтической деятельности не менее 3-х лет </a:t>
                      </a:r>
                    </a:p>
                    <a:p>
                      <a:pPr marR="100965" algn="ctr">
                        <a:lnSpc>
                          <a:spcPct val="100000"/>
                        </a:lnSpc>
                      </a:pPr>
                      <a:r>
                        <a:rPr lang="ru-RU" sz="1400" spc="-10" dirty="0">
                          <a:latin typeface="Calibri"/>
                          <a:cs typeface="Calibri"/>
                        </a:rPr>
                        <a:t>(хранение, розничная торговля, перевозка)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80"/>
                        </a:spcBef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marL="533400" marR="636270" indent="0" algn="ctr">
                        <a:lnSpc>
                          <a:spcPct val="100000"/>
                        </a:lnSpc>
                      </a:pPr>
                      <a:endParaRPr lang="ru-RU" sz="1400" spc="-10" dirty="0">
                        <a:latin typeface="+mn-lt"/>
                        <a:cs typeface="Calibri"/>
                      </a:endParaRPr>
                    </a:p>
                    <a:p>
                      <a:pPr marL="533400" marR="636270" indent="0" algn="ctr">
                        <a:lnSpc>
                          <a:spcPct val="100000"/>
                        </a:lnSpc>
                      </a:pPr>
                      <a:r>
                        <a:rPr lang="ru-RU" sz="1400" spc="-10" dirty="0">
                          <a:latin typeface="+mn-lt"/>
                          <a:cs typeface="Calibri"/>
                        </a:rPr>
                        <a:t>автотранспорт</a:t>
                      </a:r>
                    </a:p>
                    <a:p>
                      <a:pPr marL="533400" marR="636270" indent="0" algn="ctr">
                        <a:lnSpc>
                          <a:spcPct val="100000"/>
                        </a:lnSpc>
                      </a:pPr>
                      <a:r>
                        <a:rPr lang="ru-RU" sz="1400" spc="-10" dirty="0">
                          <a:latin typeface="+mn-lt"/>
                          <a:cs typeface="Calibri"/>
                        </a:rPr>
                        <a:t> + изолированный модуль на</a:t>
                      </a:r>
                      <a:r>
                        <a:rPr lang="ru-RU" sz="1400" spc="-10" baseline="0" dirty="0">
                          <a:latin typeface="+mn-lt"/>
                          <a:cs typeface="Calibri"/>
                        </a:rPr>
                        <a:t> платформе автотранспорта (при наличии</a:t>
                      </a:r>
                      <a:r>
                        <a:rPr lang="ru-RU" sz="1400" spc="-10" dirty="0">
                          <a:latin typeface="+mn-lt"/>
                          <a:cs typeface="Calibri"/>
                        </a:rPr>
                        <a:t>)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965"/>
                        </a:spcBef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marL="13335" algn="ctr">
                        <a:lnSpc>
                          <a:spcPct val="100000"/>
                        </a:lnSpc>
                      </a:pPr>
                      <a:endParaRPr lang="ru-RU" sz="1400" dirty="0">
                        <a:latin typeface="Calibri"/>
                        <a:cs typeface="Calibri"/>
                      </a:endParaRPr>
                    </a:p>
                    <a:p>
                      <a:pPr marL="13335" algn="ctr">
                        <a:lnSpc>
                          <a:spcPct val="100000"/>
                        </a:lnSpc>
                      </a:pPr>
                      <a:r>
                        <a:rPr lang="ru-RU" sz="1400" dirty="0">
                          <a:latin typeface="Calibri"/>
                          <a:cs typeface="Calibri"/>
                        </a:rPr>
                        <a:t>оборудование</a:t>
                      </a:r>
                      <a:r>
                        <a:rPr lang="ru-RU" sz="1400" baseline="0" dirty="0">
                          <a:latin typeface="Calibri"/>
                          <a:cs typeface="Calibri"/>
                        </a:rPr>
                        <a:t> для поддержания автономной работы</a:t>
                      </a:r>
                    </a:p>
                    <a:p>
                      <a:pPr marL="13335" algn="ctr">
                        <a:lnSpc>
                          <a:spcPct val="100000"/>
                        </a:lnSpc>
                      </a:pPr>
                      <a:r>
                        <a:rPr lang="ru-RU" sz="1400" baseline="0" dirty="0">
                          <a:latin typeface="Calibri"/>
                          <a:cs typeface="Calibri"/>
                        </a:rPr>
                        <a:t>холодильное оборудование</a:t>
                      </a:r>
                    </a:p>
                    <a:p>
                      <a:pPr marL="13335" algn="ctr">
                        <a:lnSpc>
                          <a:spcPct val="100000"/>
                        </a:lnSpc>
                      </a:pPr>
                      <a:r>
                        <a:rPr lang="ru-RU" sz="1400" baseline="0" dirty="0">
                          <a:latin typeface="Calibri"/>
                          <a:cs typeface="Calibri"/>
                        </a:rPr>
                        <a:t>измерительные приборы</a:t>
                      </a:r>
                    </a:p>
                    <a:p>
                      <a:pPr marL="13335" algn="ctr">
                        <a:lnSpc>
                          <a:spcPct val="100000"/>
                        </a:lnSpc>
                      </a:pP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DE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4" name="object 14" descr="Холодильник 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067800" y="2097027"/>
            <a:ext cx="626182" cy="626181"/>
          </a:xfrm>
          <a:prstGeom prst="rect">
            <a:avLst/>
          </a:prstGeom>
        </p:spPr>
      </p:pic>
      <p:pic>
        <p:nvPicPr>
          <p:cNvPr id="15" name="object 15" descr="Кондиционер 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305800" y="2135306"/>
            <a:ext cx="580779" cy="580779"/>
          </a:xfrm>
          <a:prstGeom prst="rect">
            <a:avLst/>
          </a:prstGeom>
        </p:spPr>
      </p:pic>
      <p:pic>
        <p:nvPicPr>
          <p:cNvPr id="16" name="object 16" descr="Температура 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9889418" y="2117019"/>
            <a:ext cx="626182" cy="62618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 flipV="1">
            <a:off x="2624953" y="2007991"/>
            <a:ext cx="651647" cy="64377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53692" y="2026848"/>
            <a:ext cx="951908" cy="853514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10553" y="4735566"/>
            <a:ext cx="1828800" cy="869135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tx1">
                <a:tint val="45000"/>
                <a:satMod val="400000"/>
              </a:schemeClr>
            </a:duotone>
            <a:lum contrast="29000"/>
          </a:blip>
          <a:stretch>
            <a:fillRect/>
          </a:stretch>
        </p:blipFill>
        <p:spPr>
          <a:xfrm>
            <a:off x="4267200" y="4830627"/>
            <a:ext cx="1371600" cy="869135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1">
            <a:duotone>
              <a:prstClr val="black"/>
              <a:schemeClr val="bg1">
                <a:lumMod val="95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805050" y="4785362"/>
            <a:ext cx="1710550" cy="877019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04631" y="4800600"/>
            <a:ext cx="1143969" cy="1046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140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B59829-0E33-FEF4-C15C-AA2E151BA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518098"/>
          </a:xfrm>
        </p:spPr>
        <p:txBody>
          <a:bodyPr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На сайте организации в сети "Интернет" и мобильном  приложении (при наличии мобильного приложения) размещаются</a:t>
            </a:r>
            <a:br>
              <a:rPr lang="ru-RU" sz="1600" b="1" dirty="0">
                <a:solidFill>
                  <a:srgbClr val="FF0000"/>
                </a:solidFill>
              </a:rPr>
            </a:br>
            <a:r>
              <a:rPr lang="ru-RU" sz="1600" b="1" dirty="0">
                <a:solidFill>
                  <a:srgbClr val="FF0000"/>
                </a:solidFill>
              </a:rPr>
              <a:t>следующие сведения (обязанности аптек)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DD9F02A-A8C4-792A-EAA1-CE90734E8B90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457200" y="1019579"/>
            <a:ext cx="11353800" cy="560982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полное фирменное наименование организации (на русском языке);</a:t>
            </a:r>
          </a:p>
          <a:p>
            <a:pPr marL="0" indent="0" algn="just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основной государственный регистрационный номер юридического лица;</a:t>
            </a:r>
          </a:p>
          <a:p>
            <a:pPr marL="0" indent="0" algn="just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идентификационный номер налогоплательщика;</a:t>
            </a:r>
          </a:p>
          <a:p>
            <a:pPr marL="0" indent="0" algn="just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г) адрес юридического лица и адрес (адреса) мест осуществления деятельности;</a:t>
            </a:r>
          </a:p>
          <a:p>
            <a:pPr marL="0" indent="0" algn="just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д) регистрационный номер лицензии на осуществление фармацевтической деятельности;</a:t>
            </a:r>
          </a:p>
          <a:p>
            <a:pPr marL="0" indent="0" algn="just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е) уникальный номер разрешения;</a:t>
            </a:r>
          </a:p>
          <a:p>
            <a:pPr marL="0" indent="0" algn="just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ж) режим работы аптечной организации;</a:t>
            </a:r>
          </a:p>
          <a:p>
            <a:pPr marL="0" indent="0" algn="just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з) маршрут (маршруты) следования и график работы передвижных аптечных пунктов;</a:t>
            </a:r>
          </a:p>
          <a:p>
            <a:pPr marL="0" indent="0" algn="just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и) сведения о лекарственных препаратах, имеющихся в наличии из собственных товарных запасов и подлежащих розничной торговле с использованием передвижных аптечных пунктов, содержащие информацию о международных непатентованных наименованиях и торговых наименованиях лекарственных препаратов в соответствии с государственным реестром лекарственных средств для медицинского применения и единым реестром зарегистрированных лекарственных средств Евразийского экономического союза, производителях лекарственных препаратов, сроках годности лекарственных препаратов, количестве, розничных ценах и об условиях хранения, а также инструкции по медицинскому применению лекарственных препаратов;</a:t>
            </a:r>
          </a:p>
          <a:p>
            <a:pPr marL="0" indent="0" algn="just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к) информация об условиях розничной торговли лекарственными препаратами с использованием передвижных аптечных пунктов, оплаты приобретаемых лекарственных препаратов, условиях их отпуска, о проводимых акциях и скидках на продаваемые лекарственные препараты;</a:t>
            </a:r>
          </a:p>
          <a:p>
            <a:pPr marL="0" indent="0" algn="just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л) сведения о нормативных правовых актах, регламентирующих возможность возврата покупателем лекарственных препаратов ненадлежащего качества;</a:t>
            </a:r>
          </a:p>
          <a:p>
            <a:pPr marL="0" indent="0" algn="just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м) сведения о территориальных органах Федеральной службы по надзору в сфере здравоохранения, осуществляющих контроль за исполнением требований, связанных с проведением эксперимента (наименование, почтовый адрес, телефон, факс, адрес электронной почты);</a:t>
            </a:r>
          </a:p>
          <a:p>
            <a:pPr marL="0" indent="0" algn="just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н) сведения о том, что розничная торговля лекарственными препаратами с использованием передвижных аптечных пунктов осуществляется в рамках эксперимента.</a:t>
            </a:r>
          </a:p>
        </p:txBody>
      </p:sp>
    </p:spTree>
    <p:extLst>
      <p:ext uri="{BB962C8B-B14F-4D97-AF65-F5344CB8AC3E}">
        <p14:creationId xmlns:p14="http://schemas.microsoft.com/office/powerpoint/2010/main" val="20975681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F98C9F-EB3F-DC3B-E4A2-76B814003F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C15B42-8EFC-720D-BCA1-24283D681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518098"/>
          </a:xfrm>
        </p:spPr>
        <p:txBody>
          <a:bodyPr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Обязанности аптеки - вести учет отпущенных лекарственных препаратов и направляет в уполномоченные исполнительные органы субъектов Российской Федерации</a:t>
            </a:r>
            <a:endParaRPr lang="ru-RU" sz="16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FC1ADB8-3855-4D17-1AFD-F55387633DEC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54707" y="1094154"/>
            <a:ext cx="12074769" cy="539880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 33 Организация ведет учет отпущенных лекарственных препаратов и направляет в уполномоченные исполнительные органы субъектов Российской Федерации, указанные в подпункте "б" пункта 2 настоящего Положения, ежемесячные отчеты о ходе проведения эксперимента до 5-го числа месяца, следующего за отчетным месяцем, с указанием даты, времени отпуска лекарственных препаратов, международных непатентованных наименований и торговых наименований лекарственных препаратов, их производителей, лекарственных форм, а также вносит информацию о выводе из оборота лекарственных препаратов в систему мониторинга движения лекарственных препаратов для медицинского применения в порядке, установленном постановлением Правительства Российской Федерации от 14 декабря 2018 г. № 1556 "Об утверждении Положения о системе мониторинга движения лекарственных препаратов для медицинского применения".</a:t>
            </a:r>
          </a:p>
          <a:p>
            <a:pPr marL="0" indent="0" algn="ctr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 34. За нарушения законодательства Российской Федерации,</a:t>
            </a:r>
          </a:p>
          <a:p>
            <a:pPr marL="0" indent="0" algn="ctr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совершенные в ходе проведения эксперимента, его участники несут</a:t>
            </a:r>
          </a:p>
          <a:p>
            <a:pPr marL="0" indent="0" algn="ctr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ответственность, установленную законодательством Российской Федерации.</a:t>
            </a:r>
          </a:p>
          <a:p>
            <a:pPr marL="0" indent="0" algn="just">
              <a:buNone/>
            </a:pP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58484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92544"/>
            <a:ext cx="1249299" cy="774805"/>
          </a:xfrm>
          <a:prstGeom prst="rect">
            <a:avLst/>
          </a:prstGeom>
        </p:spPr>
      </p:pic>
      <p:sp>
        <p:nvSpPr>
          <p:cNvPr id="9" name="object 9" descr="$PPTXTitle"/>
          <p:cNvSpPr txBox="1">
            <a:spLocks noGrp="1"/>
          </p:cNvSpPr>
          <p:nvPr>
            <p:ph type="title"/>
          </p:nvPr>
        </p:nvSpPr>
        <p:spPr>
          <a:xfrm>
            <a:off x="135128" y="194309"/>
            <a:ext cx="11127105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pc="-10" dirty="0"/>
              <a:t>контроль за </a:t>
            </a:r>
            <a:r>
              <a:rPr lang="ru-RU" dirty="0"/>
              <a:t>аптечными организациями, участвующими в эксперименте по осуществлению розничной торговли лекарственными препаратами с использованием передвижных аптечных пунктов</a:t>
            </a:r>
            <a:br>
              <a:rPr lang="ru-RU" dirty="0"/>
            </a:br>
            <a:endParaRPr spc="-10" dirty="0"/>
          </a:p>
        </p:txBody>
      </p:sp>
      <p:grpSp>
        <p:nvGrpSpPr>
          <p:cNvPr id="10" name="object 10"/>
          <p:cNvGrpSpPr/>
          <p:nvPr/>
        </p:nvGrpSpPr>
        <p:grpSpPr>
          <a:xfrm>
            <a:off x="10604" y="357886"/>
            <a:ext cx="12189460" cy="719455"/>
            <a:chOff x="3047" y="156971"/>
            <a:chExt cx="12189460" cy="719455"/>
          </a:xfrm>
        </p:grpSpPr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47" y="627888"/>
              <a:ext cx="12188952" cy="108203"/>
            </a:xfrm>
            <a:prstGeom prst="rect">
              <a:avLst/>
            </a:prstGeom>
          </p:spPr>
        </p:pic>
        <p:pic>
          <p:nvPicPr>
            <p:cNvPr id="12" name="object 12" descr="Файл:Emblem of Roszdravnadzor.svg — Википедия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349228" y="156971"/>
              <a:ext cx="611124" cy="719327"/>
            </a:xfrm>
            <a:prstGeom prst="rect">
              <a:avLst/>
            </a:prstGeom>
          </p:spPr>
        </p:pic>
      </p:grpSp>
      <p:sp>
        <p:nvSpPr>
          <p:cNvPr id="20" name="object 10"/>
          <p:cNvSpPr txBox="1"/>
          <p:nvPr/>
        </p:nvSpPr>
        <p:spPr>
          <a:xfrm>
            <a:off x="135128" y="1098456"/>
            <a:ext cx="3889375" cy="914400"/>
          </a:xfrm>
          <a:prstGeom prst="rect">
            <a:avLst/>
          </a:prstGeom>
          <a:ln w="12192">
            <a:solidFill>
              <a:srgbClr val="7E7E7E"/>
            </a:solidFill>
          </a:ln>
        </p:spPr>
        <p:txBody>
          <a:bodyPr vert="horz" wrap="square" lIns="0" tIns="4127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25"/>
              </a:spcBef>
            </a:pPr>
            <a:r>
              <a:rPr sz="1400" spc="-10" dirty="0">
                <a:latin typeface="Calibri"/>
                <a:cs typeface="Calibri"/>
              </a:rPr>
              <a:t>Федеральный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закон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от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31.07.2020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0000"/>
                </a:solidFill>
                <a:latin typeface="Calibri"/>
                <a:cs typeface="Calibri"/>
              </a:rPr>
              <a:t>№</a:t>
            </a:r>
            <a:r>
              <a:rPr sz="1400" b="1" spc="-3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FF0000"/>
                </a:solidFill>
                <a:latin typeface="Calibri"/>
                <a:cs typeface="Calibri"/>
              </a:rPr>
              <a:t>248-</a:t>
            </a:r>
            <a:r>
              <a:rPr sz="1400" b="1" spc="-35" dirty="0">
                <a:solidFill>
                  <a:srgbClr val="FF0000"/>
                </a:solidFill>
                <a:latin typeface="Calibri"/>
                <a:cs typeface="Calibri"/>
              </a:rPr>
              <a:t>ФЗ</a:t>
            </a:r>
            <a:endParaRPr sz="1400" dirty="0">
              <a:latin typeface="Calibri"/>
              <a:cs typeface="Calibri"/>
            </a:endParaRPr>
          </a:p>
          <a:p>
            <a:pPr marL="524510" marR="519430" algn="ctr">
              <a:lnSpc>
                <a:spcPct val="100000"/>
              </a:lnSpc>
              <a:spcBef>
                <a:spcPts val="5"/>
              </a:spcBef>
            </a:pPr>
            <a:r>
              <a:rPr sz="1300" dirty="0">
                <a:latin typeface="Calibri"/>
                <a:cs typeface="Calibri"/>
              </a:rPr>
              <a:t>"О</a:t>
            </a:r>
            <a:r>
              <a:rPr sz="1300" spc="-10" dirty="0">
                <a:latin typeface="Calibri"/>
                <a:cs typeface="Calibri"/>
              </a:rPr>
              <a:t> государственном контроле</a:t>
            </a:r>
            <a:r>
              <a:rPr sz="1300" spc="5" dirty="0">
                <a:latin typeface="Calibri"/>
                <a:cs typeface="Calibri"/>
              </a:rPr>
              <a:t> </a:t>
            </a:r>
            <a:r>
              <a:rPr sz="1300" spc="-10" dirty="0">
                <a:latin typeface="Calibri"/>
                <a:cs typeface="Calibri"/>
              </a:rPr>
              <a:t>(надзоре) </a:t>
            </a:r>
            <a:r>
              <a:rPr sz="1300" dirty="0">
                <a:latin typeface="Calibri"/>
                <a:cs typeface="Calibri"/>
              </a:rPr>
              <a:t>и</a:t>
            </a:r>
            <a:r>
              <a:rPr sz="1300" spc="-60" dirty="0">
                <a:latin typeface="Calibri"/>
                <a:cs typeface="Calibri"/>
              </a:rPr>
              <a:t> </a:t>
            </a:r>
            <a:r>
              <a:rPr sz="1300" dirty="0">
                <a:latin typeface="Calibri"/>
                <a:cs typeface="Calibri"/>
              </a:rPr>
              <a:t>муниципальном</a:t>
            </a:r>
            <a:r>
              <a:rPr sz="1300" spc="-20" dirty="0">
                <a:latin typeface="Calibri"/>
                <a:cs typeface="Calibri"/>
              </a:rPr>
              <a:t> </a:t>
            </a:r>
            <a:r>
              <a:rPr sz="1300" spc="-10" dirty="0">
                <a:latin typeface="Calibri"/>
                <a:cs typeface="Calibri"/>
              </a:rPr>
              <a:t>контроле</a:t>
            </a:r>
            <a:endParaRPr sz="13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1300" dirty="0">
                <a:latin typeface="Calibri"/>
                <a:cs typeface="Calibri"/>
              </a:rPr>
              <a:t>в</a:t>
            </a:r>
            <a:r>
              <a:rPr sz="1300" spc="-15" dirty="0">
                <a:latin typeface="Calibri"/>
                <a:cs typeface="Calibri"/>
              </a:rPr>
              <a:t> </a:t>
            </a:r>
            <a:r>
              <a:rPr sz="1300" spc="-10" dirty="0">
                <a:latin typeface="Calibri"/>
                <a:cs typeface="Calibri"/>
              </a:rPr>
              <a:t>Российской</a:t>
            </a:r>
            <a:r>
              <a:rPr sz="1300" spc="10" dirty="0">
                <a:latin typeface="Calibri"/>
                <a:cs typeface="Calibri"/>
              </a:rPr>
              <a:t> </a:t>
            </a:r>
            <a:r>
              <a:rPr sz="1300" spc="-10" dirty="0">
                <a:latin typeface="Calibri"/>
                <a:cs typeface="Calibri"/>
              </a:rPr>
              <a:t>Федерации"</a:t>
            </a:r>
            <a:endParaRPr sz="1300" dirty="0">
              <a:latin typeface="Calibri"/>
              <a:cs typeface="Calibri"/>
            </a:endParaRPr>
          </a:p>
        </p:txBody>
      </p:sp>
      <p:sp>
        <p:nvSpPr>
          <p:cNvPr id="21" name="object 11"/>
          <p:cNvSpPr txBox="1"/>
          <p:nvPr/>
        </p:nvSpPr>
        <p:spPr>
          <a:xfrm>
            <a:off x="4137658" y="1102982"/>
            <a:ext cx="3889375" cy="914400"/>
          </a:xfrm>
          <a:prstGeom prst="rect">
            <a:avLst/>
          </a:prstGeom>
          <a:ln w="12192">
            <a:solidFill>
              <a:srgbClr val="7E7E7E"/>
            </a:solidFill>
          </a:ln>
        </p:spPr>
        <p:txBody>
          <a:bodyPr vert="horz" wrap="square" lIns="0" tIns="3429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70"/>
              </a:spcBef>
            </a:pPr>
            <a:r>
              <a:rPr sz="1400" spc="-10" dirty="0">
                <a:latin typeface="Calibri"/>
                <a:cs typeface="Calibri"/>
              </a:rPr>
              <a:t>Постановление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Правительства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РФ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от</a:t>
            </a:r>
            <a:r>
              <a:rPr sz="1400" spc="-10" dirty="0">
                <a:latin typeface="Calibri"/>
                <a:cs typeface="Calibri"/>
              </a:rPr>
              <a:t> 29.06.2021</a:t>
            </a:r>
            <a:endParaRPr sz="1400" dirty="0">
              <a:latin typeface="Calibri"/>
              <a:cs typeface="Calibri"/>
            </a:endParaRPr>
          </a:p>
          <a:p>
            <a:pPr marL="414655" marR="407670" algn="ctr">
              <a:lnSpc>
                <a:spcPct val="100000"/>
              </a:lnSpc>
            </a:pPr>
            <a:r>
              <a:rPr sz="1400" b="1" dirty="0">
                <a:solidFill>
                  <a:srgbClr val="FF0000"/>
                </a:solidFill>
                <a:latin typeface="Calibri"/>
                <a:cs typeface="Calibri"/>
              </a:rPr>
              <a:t>№</a:t>
            </a:r>
            <a:r>
              <a:rPr sz="1400" b="1" spc="-3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0000"/>
                </a:solidFill>
                <a:latin typeface="Calibri"/>
                <a:cs typeface="Calibri"/>
              </a:rPr>
              <a:t>1049</a:t>
            </a:r>
            <a:r>
              <a:rPr sz="1400" b="1" spc="-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300" dirty="0">
                <a:latin typeface="Calibri"/>
                <a:cs typeface="Calibri"/>
              </a:rPr>
              <a:t>"О</a:t>
            </a:r>
            <a:r>
              <a:rPr sz="1300" spc="-5" dirty="0">
                <a:latin typeface="Calibri"/>
                <a:cs typeface="Calibri"/>
              </a:rPr>
              <a:t> </a:t>
            </a:r>
            <a:r>
              <a:rPr sz="1300" spc="-10" dirty="0">
                <a:latin typeface="Calibri"/>
                <a:cs typeface="Calibri"/>
              </a:rPr>
              <a:t>федеральном</a:t>
            </a:r>
            <a:r>
              <a:rPr sz="1300" spc="10" dirty="0">
                <a:latin typeface="Calibri"/>
                <a:cs typeface="Calibri"/>
              </a:rPr>
              <a:t> </a:t>
            </a:r>
            <a:r>
              <a:rPr sz="1300" spc="-10" dirty="0">
                <a:latin typeface="Calibri"/>
                <a:cs typeface="Calibri"/>
              </a:rPr>
              <a:t>государственном контроле </a:t>
            </a:r>
            <a:r>
              <a:rPr sz="1300" dirty="0">
                <a:latin typeface="Calibri"/>
                <a:cs typeface="Calibri"/>
              </a:rPr>
              <a:t>(надзоре)</a:t>
            </a:r>
            <a:r>
              <a:rPr sz="1300" spc="-10" dirty="0">
                <a:latin typeface="Calibri"/>
                <a:cs typeface="Calibri"/>
              </a:rPr>
              <a:t> </a:t>
            </a:r>
            <a:r>
              <a:rPr sz="1300" dirty="0">
                <a:latin typeface="Calibri"/>
                <a:cs typeface="Calibri"/>
              </a:rPr>
              <a:t>за</a:t>
            </a:r>
            <a:r>
              <a:rPr sz="1300" spc="-35" dirty="0">
                <a:latin typeface="Calibri"/>
                <a:cs typeface="Calibri"/>
              </a:rPr>
              <a:t> </a:t>
            </a:r>
            <a:r>
              <a:rPr sz="1300" spc="-10" dirty="0">
                <a:latin typeface="Calibri"/>
                <a:cs typeface="Calibri"/>
              </a:rPr>
              <a:t>обращением</a:t>
            </a:r>
            <a:endParaRPr sz="13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1300" spc="-10" dirty="0">
                <a:latin typeface="Calibri"/>
                <a:cs typeface="Calibri"/>
              </a:rPr>
              <a:t>лекарственных</a:t>
            </a:r>
            <a:r>
              <a:rPr sz="1300" spc="10" dirty="0">
                <a:latin typeface="Calibri"/>
                <a:cs typeface="Calibri"/>
              </a:rPr>
              <a:t> </a:t>
            </a:r>
            <a:r>
              <a:rPr sz="1300" spc="-10" dirty="0">
                <a:latin typeface="Calibri"/>
                <a:cs typeface="Calibri"/>
              </a:rPr>
              <a:t>средств"</a:t>
            </a:r>
            <a:endParaRPr sz="1300" dirty="0">
              <a:latin typeface="Calibri"/>
              <a:cs typeface="Calibri"/>
            </a:endParaRPr>
          </a:p>
        </p:txBody>
      </p:sp>
      <p:sp>
        <p:nvSpPr>
          <p:cNvPr id="23" name="object 9"/>
          <p:cNvSpPr txBox="1"/>
          <p:nvPr/>
        </p:nvSpPr>
        <p:spPr>
          <a:xfrm>
            <a:off x="135128" y="2209800"/>
            <a:ext cx="3888104" cy="914400"/>
          </a:xfrm>
          <a:prstGeom prst="rect">
            <a:avLst/>
          </a:prstGeom>
          <a:ln w="12192">
            <a:solidFill>
              <a:srgbClr val="7E7E7E"/>
            </a:solidFill>
          </a:ln>
        </p:spPr>
        <p:txBody>
          <a:bodyPr vert="horz" wrap="square" lIns="0" tIns="3492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75"/>
              </a:spcBef>
            </a:pPr>
            <a:r>
              <a:rPr sz="1400" spc="-10" dirty="0">
                <a:latin typeface="Calibri"/>
                <a:cs typeface="Calibri"/>
              </a:rPr>
              <a:t>Постановление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Правительства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РФ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от</a:t>
            </a:r>
            <a:r>
              <a:rPr sz="1400" spc="-10" dirty="0">
                <a:latin typeface="Calibri"/>
                <a:cs typeface="Calibri"/>
              </a:rPr>
              <a:t> 14.12.2018</a:t>
            </a:r>
            <a:endParaRPr sz="1400">
              <a:latin typeface="Calibri"/>
              <a:cs typeface="Calibri"/>
            </a:endParaRPr>
          </a:p>
          <a:p>
            <a:pPr marL="129539" marR="125730" indent="1270" algn="ctr">
              <a:lnSpc>
                <a:spcPct val="100000"/>
              </a:lnSpc>
            </a:pPr>
            <a:r>
              <a:rPr sz="1400" b="1" dirty="0">
                <a:solidFill>
                  <a:srgbClr val="FF0000"/>
                </a:solidFill>
                <a:latin typeface="Calibri"/>
                <a:cs typeface="Calibri"/>
              </a:rPr>
              <a:t>№</a:t>
            </a:r>
            <a:r>
              <a:rPr sz="1400" b="1" spc="-4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0000"/>
                </a:solidFill>
                <a:latin typeface="Calibri"/>
                <a:cs typeface="Calibri"/>
              </a:rPr>
              <a:t>1556</a:t>
            </a:r>
            <a:r>
              <a:rPr sz="1400" b="1" spc="-3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300" dirty="0">
                <a:latin typeface="Calibri"/>
                <a:cs typeface="Calibri"/>
              </a:rPr>
              <a:t>"Об</a:t>
            </a:r>
            <a:r>
              <a:rPr sz="1300" spc="-25" dirty="0">
                <a:latin typeface="Calibri"/>
                <a:cs typeface="Calibri"/>
              </a:rPr>
              <a:t> </a:t>
            </a:r>
            <a:r>
              <a:rPr sz="1300" dirty="0">
                <a:latin typeface="Calibri"/>
                <a:cs typeface="Calibri"/>
              </a:rPr>
              <a:t>утверждении</a:t>
            </a:r>
            <a:r>
              <a:rPr sz="1300" spc="10" dirty="0">
                <a:latin typeface="Calibri"/>
                <a:cs typeface="Calibri"/>
              </a:rPr>
              <a:t> </a:t>
            </a:r>
            <a:r>
              <a:rPr sz="1300" spc="-10" dirty="0">
                <a:latin typeface="Calibri"/>
                <a:cs typeface="Calibri"/>
              </a:rPr>
              <a:t>Положения</a:t>
            </a:r>
            <a:r>
              <a:rPr sz="1300" spc="-5" dirty="0">
                <a:latin typeface="Calibri"/>
                <a:cs typeface="Calibri"/>
              </a:rPr>
              <a:t> </a:t>
            </a:r>
            <a:r>
              <a:rPr sz="1300" dirty="0">
                <a:latin typeface="Calibri"/>
                <a:cs typeface="Calibri"/>
              </a:rPr>
              <a:t>о</a:t>
            </a:r>
            <a:r>
              <a:rPr sz="1300" spc="-30" dirty="0">
                <a:latin typeface="Calibri"/>
                <a:cs typeface="Calibri"/>
              </a:rPr>
              <a:t> </a:t>
            </a:r>
            <a:r>
              <a:rPr sz="1300" spc="-10" dirty="0">
                <a:latin typeface="Calibri"/>
                <a:cs typeface="Calibri"/>
              </a:rPr>
              <a:t>системе мониторинга</a:t>
            </a:r>
            <a:r>
              <a:rPr sz="1300" dirty="0">
                <a:latin typeface="Calibri"/>
                <a:cs typeface="Calibri"/>
              </a:rPr>
              <a:t> движения </a:t>
            </a:r>
            <a:r>
              <a:rPr sz="1300" spc="-10" dirty="0">
                <a:latin typeface="Calibri"/>
                <a:cs typeface="Calibri"/>
              </a:rPr>
              <a:t>лекарственных</a:t>
            </a:r>
            <a:r>
              <a:rPr sz="1300" dirty="0">
                <a:latin typeface="Calibri"/>
                <a:cs typeface="Calibri"/>
              </a:rPr>
              <a:t> </a:t>
            </a:r>
            <a:r>
              <a:rPr sz="1300" spc="-10" dirty="0">
                <a:latin typeface="Calibri"/>
                <a:cs typeface="Calibri"/>
              </a:rPr>
              <a:t>препаратов </a:t>
            </a:r>
            <a:r>
              <a:rPr sz="1300" dirty="0">
                <a:latin typeface="Calibri"/>
                <a:cs typeface="Calibri"/>
              </a:rPr>
              <a:t>для</a:t>
            </a:r>
            <a:r>
              <a:rPr sz="1300" spc="-15" dirty="0">
                <a:latin typeface="Calibri"/>
                <a:cs typeface="Calibri"/>
              </a:rPr>
              <a:t> </a:t>
            </a:r>
            <a:r>
              <a:rPr sz="1300" spc="-10" dirty="0">
                <a:latin typeface="Calibri"/>
                <a:cs typeface="Calibri"/>
              </a:rPr>
              <a:t>медицинского</a:t>
            </a:r>
            <a:r>
              <a:rPr sz="1300" spc="5" dirty="0">
                <a:latin typeface="Calibri"/>
                <a:cs typeface="Calibri"/>
              </a:rPr>
              <a:t> </a:t>
            </a:r>
            <a:r>
              <a:rPr sz="1300" spc="-10" dirty="0">
                <a:latin typeface="Calibri"/>
                <a:cs typeface="Calibri"/>
              </a:rPr>
              <a:t>применения"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5" name="object 15"/>
          <p:cNvSpPr txBox="1"/>
          <p:nvPr/>
        </p:nvSpPr>
        <p:spPr>
          <a:xfrm>
            <a:off x="8106992" y="2209800"/>
            <a:ext cx="3889375" cy="914400"/>
          </a:xfrm>
          <a:prstGeom prst="rect">
            <a:avLst/>
          </a:prstGeom>
          <a:ln w="12192">
            <a:solidFill>
              <a:srgbClr val="7E7E7E"/>
            </a:solidFill>
          </a:ln>
        </p:spPr>
        <p:txBody>
          <a:bodyPr vert="horz" wrap="square" lIns="0" tIns="3619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85"/>
              </a:spcBef>
            </a:pP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400" dirty="0">
                <a:latin typeface="Calibri"/>
                <a:cs typeface="Calibri"/>
              </a:rPr>
              <a:t>Приказ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Минздрава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РФ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от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29.04.2025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0000"/>
                </a:solidFill>
                <a:latin typeface="Calibri"/>
                <a:cs typeface="Calibri"/>
              </a:rPr>
              <a:t>№</a:t>
            </a:r>
            <a:r>
              <a:rPr sz="1400" b="1" spc="-4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b="1" spc="-20" dirty="0">
                <a:solidFill>
                  <a:srgbClr val="FF0000"/>
                </a:solidFill>
                <a:latin typeface="Calibri"/>
                <a:cs typeface="Calibri"/>
              </a:rPr>
              <a:t>259н</a:t>
            </a:r>
            <a:endParaRPr sz="14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300" spc="-10" dirty="0">
                <a:latin typeface="Calibri"/>
                <a:cs typeface="Calibri"/>
              </a:rPr>
              <a:t>«Надлежащая</a:t>
            </a:r>
            <a:r>
              <a:rPr sz="1300" spc="10" dirty="0">
                <a:latin typeface="Calibri"/>
                <a:cs typeface="Calibri"/>
              </a:rPr>
              <a:t> </a:t>
            </a:r>
            <a:r>
              <a:rPr sz="1300" dirty="0">
                <a:latin typeface="Calibri"/>
                <a:cs typeface="Calibri"/>
              </a:rPr>
              <a:t>аптечная</a:t>
            </a:r>
            <a:r>
              <a:rPr sz="1300" spc="-25" dirty="0">
                <a:latin typeface="Calibri"/>
                <a:cs typeface="Calibri"/>
              </a:rPr>
              <a:t> </a:t>
            </a:r>
            <a:r>
              <a:rPr sz="1300" spc="-10" dirty="0">
                <a:latin typeface="Calibri"/>
                <a:cs typeface="Calibri"/>
              </a:rPr>
              <a:t>практика</a:t>
            </a:r>
            <a:r>
              <a:rPr sz="1300" spc="-20" dirty="0">
                <a:latin typeface="Calibri"/>
                <a:cs typeface="Calibri"/>
              </a:rPr>
              <a:t> </a:t>
            </a:r>
            <a:r>
              <a:rPr sz="1300" spc="-25" dirty="0">
                <a:latin typeface="Calibri"/>
                <a:cs typeface="Calibri"/>
              </a:rPr>
              <a:t>…»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8" name="object 11"/>
          <p:cNvSpPr txBox="1"/>
          <p:nvPr/>
        </p:nvSpPr>
        <p:spPr>
          <a:xfrm>
            <a:off x="8106992" y="1102517"/>
            <a:ext cx="3889375" cy="896399"/>
          </a:xfrm>
          <a:prstGeom prst="rect">
            <a:avLst/>
          </a:prstGeom>
          <a:ln w="12192">
            <a:solidFill>
              <a:srgbClr val="7E7E7E"/>
            </a:solidFill>
          </a:ln>
        </p:spPr>
        <p:txBody>
          <a:bodyPr vert="horz" wrap="square" lIns="0" tIns="3429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400" spc="-10" dirty="0">
                <a:latin typeface="Calibri"/>
                <a:cs typeface="Calibri"/>
              </a:rPr>
              <a:t>Постановление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Правительства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РФ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 err="1">
                <a:latin typeface="Calibri"/>
                <a:cs typeface="Calibri"/>
              </a:rPr>
              <a:t>от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lang="ru-RU" sz="1400" spc="-10" dirty="0">
                <a:latin typeface="Calibri"/>
                <a:cs typeface="Calibri"/>
              </a:rPr>
              <a:t>24.08.2026 </a:t>
            </a:r>
          </a:p>
          <a:p>
            <a:pPr algn="ctr">
              <a:lnSpc>
                <a:spcPct val="100000"/>
              </a:lnSpc>
            </a:pPr>
            <a:r>
              <a:rPr lang="ru-RU" sz="1400" b="1" spc="-10" dirty="0">
                <a:solidFill>
                  <a:srgbClr val="FF0000"/>
                </a:solidFill>
                <a:latin typeface="Calibri"/>
                <a:cs typeface="Calibri"/>
              </a:rPr>
              <a:t>№ 1068</a:t>
            </a:r>
            <a:r>
              <a:rPr lang="ru-RU" sz="1400" spc="-10" dirty="0">
                <a:latin typeface="Calibri"/>
                <a:cs typeface="Calibri"/>
              </a:rPr>
              <a:t> «О проведении эксперимента по осуществлению розничной торговли ЛП с использованием передвижных аптечных пунктов"</a:t>
            </a:r>
          </a:p>
        </p:txBody>
      </p:sp>
      <p:sp>
        <p:nvSpPr>
          <p:cNvPr id="32" name="object 12"/>
          <p:cNvSpPr/>
          <p:nvPr/>
        </p:nvSpPr>
        <p:spPr>
          <a:xfrm>
            <a:off x="4137658" y="2209800"/>
            <a:ext cx="3889375" cy="914400"/>
          </a:xfrm>
          <a:custGeom>
            <a:avLst/>
            <a:gdLst/>
            <a:ahLst/>
            <a:cxnLst/>
            <a:rect l="l" t="t" r="r" b="b"/>
            <a:pathLst>
              <a:path w="3889375" h="914400">
                <a:moveTo>
                  <a:pt x="0" y="914400"/>
                </a:moveTo>
                <a:lnTo>
                  <a:pt x="3889247" y="914400"/>
                </a:lnTo>
                <a:lnTo>
                  <a:pt x="3889247" y="0"/>
                </a:lnTo>
                <a:lnTo>
                  <a:pt x="0" y="0"/>
                </a:lnTo>
                <a:lnTo>
                  <a:pt x="0" y="91440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3"/>
          <p:cNvSpPr txBox="1"/>
          <p:nvPr/>
        </p:nvSpPr>
        <p:spPr>
          <a:xfrm>
            <a:off x="5203188" y="2286000"/>
            <a:ext cx="1758314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5720" marR="5080" indent="-46355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latin typeface="Calibri"/>
                <a:cs typeface="Calibri"/>
              </a:rPr>
              <a:t>Приказ</a:t>
            </a:r>
            <a:r>
              <a:rPr sz="1400" b="1" spc="-6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Минздрава</a:t>
            </a:r>
            <a:r>
              <a:rPr sz="1400" b="1" spc="-55" dirty="0">
                <a:latin typeface="Calibri"/>
                <a:cs typeface="Calibri"/>
              </a:rPr>
              <a:t> </a:t>
            </a:r>
            <a:r>
              <a:rPr sz="1400" b="1" spc="-25" dirty="0">
                <a:latin typeface="Calibri"/>
                <a:cs typeface="Calibri"/>
              </a:rPr>
              <a:t>РФ </a:t>
            </a:r>
            <a:r>
              <a:rPr sz="1400" b="1" dirty="0">
                <a:solidFill>
                  <a:srgbClr val="FF0000"/>
                </a:solidFill>
                <a:latin typeface="Calibri"/>
                <a:cs typeface="Calibri"/>
              </a:rPr>
              <a:t>от</a:t>
            </a:r>
            <a:r>
              <a:rPr sz="1400" b="1" spc="-2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FF0000"/>
                </a:solidFill>
                <a:latin typeface="Calibri"/>
                <a:cs typeface="Calibri"/>
              </a:rPr>
              <a:t>29.04.2025</a:t>
            </a:r>
            <a:r>
              <a:rPr sz="1400" b="1" spc="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FF0000"/>
                </a:solidFill>
                <a:latin typeface="Calibri"/>
                <a:cs typeface="Calibri"/>
              </a:rPr>
              <a:t>№</a:t>
            </a:r>
            <a:r>
              <a:rPr sz="1400" b="1" spc="-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400" b="1" spc="-20" dirty="0">
                <a:solidFill>
                  <a:srgbClr val="FF0000"/>
                </a:solidFill>
                <a:latin typeface="Calibri"/>
                <a:cs typeface="Calibri"/>
              </a:rPr>
              <a:t>260н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34" name="object 14"/>
          <p:cNvSpPr txBox="1"/>
          <p:nvPr/>
        </p:nvSpPr>
        <p:spPr>
          <a:xfrm>
            <a:off x="4417058" y="2816307"/>
            <a:ext cx="360997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latin typeface="Calibri"/>
                <a:cs typeface="Calibri"/>
              </a:rPr>
              <a:t>«Правила</a:t>
            </a:r>
            <a:r>
              <a:rPr sz="1400" b="1" spc="-4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хранения</a:t>
            </a:r>
            <a:r>
              <a:rPr sz="1400" b="1" spc="-35" dirty="0">
                <a:latin typeface="Calibri"/>
                <a:cs typeface="Calibri"/>
              </a:rPr>
              <a:t> </a:t>
            </a:r>
            <a:r>
              <a:rPr sz="1400" b="1" spc="-10" dirty="0">
                <a:latin typeface="Calibri"/>
                <a:cs typeface="Calibri"/>
              </a:rPr>
              <a:t>лекарственных</a:t>
            </a:r>
            <a:r>
              <a:rPr sz="1400" b="1" spc="-35" dirty="0">
                <a:latin typeface="Calibri"/>
                <a:cs typeface="Calibri"/>
              </a:rPr>
              <a:t> </a:t>
            </a:r>
            <a:r>
              <a:rPr sz="1400" b="1" spc="-10" dirty="0">
                <a:latin typeface="Calibri"/>
                <a:cs typeface="Calibri"/>
              </a:rPr>
              <a:t>средств…»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6" name="object 4"/>
          <p:cNvSpPr txBox="1"/>
          <p:nvPr/>
        </p:nvSpPr>
        <p:spPr>
          <a:xfrm>
            <a:off x="135127" y="3407492"/>
            <a:ext cx="11861239" cy="584775"/>
          </a:xfrm>
          <a:prstGeom prst="rect">
            <a:avLst/>
          </a:prstGeom>
          <a:solidFill>
            <a:srgbClr val="0033CC"/>
          </a:solidFill>
        </p:spPr>
        <p:txBody>
          <a:bodyPr vert="horz" wrap="square" lIns="0" tIns="30480" rIns="0" bIns="0" rtlCol="0">
            <a:spAutoFit/>
          </a:bodyPr>
          <a:lstStyle/>
          <a:p>
            <a:pPr marL="92075" algn="just">
              <a:lnSpc>
                <a:spcPct val="100000"/>
              </a:lnSpc>
              <a:spcBef>
                <a:spcPts val="240"/>
              </a:spcBef>
              <a:tabLst>
                <a:tab pos="1765300" algn="l"/>
                <a:tab pos="2926715" algn="l"/>
                <a:tab pos="3376295" algn="l"/>
                <a:tab pos="4600575" algn="l"/>
                <a:tab pos="6351905" algn="l"/>
              </a:tabLst>
            </a:pPr>
            <a:r>
              <a:rPr lang="ru-RU" sz="1800" b="1" spc="-10" dirty="0">
                <a:solidFill>
                  <a:srgbClr val="FFFFFF"/>
                </a:solidFill>
                <a:latin typeface="Calibri"/>
                <a:cs typeface="Calibri"/>
              </a:rPr>
              <a:t>Росздравнадзор выдает разрешения на осуществление розничной торговли лекарственными препаратами с использованием передвижных аптечных пунктов – Р-ПАП-00110 (код ЛО)-77(код региона) - 000Х (номер по </a:t>
            </a:r>
            <a:r>
              <a:rPr lang="ru-RU" b="1" spc="-10" dirty="0">
                <a:solidFill>
                  <a:srgbClr val="FFFFFF"/>
                </a:solidFill>
                <a:latin typeface="Calibri"/>
                <a:cs typeface="Calibri"/>
              </a:rPr>
              <a:t>п</a:t>
            </a:r>
            <a:r>
              <a:rPr lang="ru-RU" sz="1800" b="1" spc="-10" dirty="0">
                <a:solidFill>
                  <a:srgbClr val="FFFFFF"/>
                </a:solidFill>
                <a:latin typeface="Calibri"/>
                <a:cs typeface="Calibri"/>
              </a:rPr>
              <a:t>орядку)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37" name="object 4"/>
          <p:cNvSpPr txBox="1"/>
          <p:nvPr/>
        </p:nvSpPr>
        <p:spPr>
          <a:xfrm>
            <a:off x="122301" y="4147331"/>
            <a:ext cx="11861239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92075" algn="just">
              <a:lnSpc>
                <a:spcPct val="100000"/>
              </a:lnSpc>
              <a:spcBef>
                <a:spcPts val="240"/>
              </a:spcBef>
              <a:tabLst>
                <a:tab pos="1765300" algn="l"/>
                <a:tab pos="2926715" algn="l"/>
                <a:tab pos="3376295" algn="l"/>
                <a:tab pos="4600575" algn="l"/>
                <a:tab pos="6351905" algn="l"/>
              </a:tabLst>
            </a:pPr>
            <a:r>
              <a:rPr lang="ru-RU" sz="1800" spc="-10" dirty="0">
                <a:solidFill>
                  <a:schemeClr val="tx1"/>
                </a:solidFill>
                <a:latin typeface="Calibri"/>
                <a:cs typeface="Calibri"/>
              </a:rPr>
              <a:t>контрольные (надзорные) мероприятия проводятся в соответствии с Федеральным законом о контроле № 248-ФЗ</a:t>
            </a:r>
            <a:endParaRPr sz="18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8" name="object 4"/>
          <p:cNvSpPr txBox="1"/>
          <p:nvPr/>
        </p:nvSpPr>
        <p:spPr>
          <a:xfrm>
            <a:off x="135126" y="4610172"/>
            <a:ext cx="11861239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92075" algn="just">
              <a:lnSpc>
                <a:spcPct val="100000"/>
              </a:lnSpc>
              <a:spcBef>
                <a:spcPts val="240"/>
              </a:spcBef>
              <a:tabLst>
                <a:tab pos="1765300" algn="l"/>
                <a:tab pos="2926715" algn="l"/>
                <a:tab pos="3376295" algn="l"/>
                <a:tab pos="4600575" algn="l"/>
                <a:tab pos="6351905" algn="l"/>
              </a:tabLst>
            </a:pPr>
            <a:r>
              <a:rPr lang="ru-RU" sz="1800" spc="-10" dirty="0">
                <a:solidFill>
                  <a:schemeClr val="tx1"/>
                </a:solidFill>
                <a:latin typeface="Calibri"/>
                <a:cs typeface="Calibri"/>
              </a:rPr>
              <a:t>также проводятся обязательные </a:t>
            </a:r>
            <a:r>
              <a:rPr lang="ru-RU" sz="1800" spc="-10">
                <a:solidFill>
                  <a:schemeClr val="tx1"/>
                </a:solidFill>
                <a:latin typeface="Calibri"/>
                <a:cs typeface="Calibri"/>
              </a:rPr>
              <a:t>профилактические визиты </a:t>
            </a:r>
            <a:r>
              <a:rPr lang="ru-RU" sz="1800" spc="-10" dirty="0">
                <a:solidFill>
                  <a:schemeClr val="tx1"/>
                </a:solidFill>
                <a:latin typeface="Calibri"/>
                <a:cs typeface="Calibri"/>
              </a:rPr>
              <a:t>в соответствии с категорие</a:t>
            </a:r>
            <a:r>
              <a:rPr lang="ru-RU" spc="-10" dirty="0">
                <a:solidFill>
                  <a:schemeClr val="tx1"/>
                </a:solidFill>
                <a:latin typeface="Calibri"/>
                <a:cs typeface="Calibri"/>
              </a:rPr>
              <a:t>й риска аптечной организации</a:t>
            </a:r>
            <a:endParaRPr sz="18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9" name="object 4"/>
          <p:cNvSpPr txBox="1"/>
          <p:nvPr/>
        </p:nvSpPr>
        <p:spPr>
          <a:xfrm>
            <a:off x="1098991" y="5349424"/>
            <a:ext cx="10257793" cy="86177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30480" rIns="0" bIns="0" rtlCol="0">
            <a:spAutoFit/>
          </a:bodyPr>
          <a:lstStyle/>
          <a:p>
            <a:pPr marL="92075" algn="just">
              <a:lnSpc>
                <a:spcPct val="100000"/>
              </a:lnSpc>
              <a:spcBef>
                <a:spcPts val="240"/>
              </a:spcBef>
              <a:tabLst>
                <a:tab pos="1765300" algn="l"/>
                <a:tab pos="2926715" algn="l"/>
                <a:tab pos="3376295" algn="l"/>
                <a:tab pos="4600575" algn="l"/>
                <a:tab pos="6351905" algn="l"/>
              </a:tabLst>
            </a:pPr>
            <a:r>
              <a:rPr lang="ru-RU" spc="-10" dirty="0">
                <a:solidFill>
                  <a:schemeClr val="tx1"/>
                </a:solidFill>
                <a:latin typeface="Calibri"/>
                <a:cs typeface="Calibri"/>
              </a:rPr>
              <a:t>особое внимание при проведении контроля/профилактики на соблюдение температурного режима хранения ЛП, сроки годности, своевременное внесение сведений в ФГИС МДЛП, наличие СМК и </a:t>
            </a:r>
            <a:r>
              <a:rPr lang="ru-RU" spc="-10" dirty="0" err="1">
                <a:solidFill>
                  <a:schemeClr val="tx1"/>
                </a:solidFill>
                <a:latin typeface="Calibri"/>
                <a:cs typeface="Calibri"/>
              </a:rPr>
              <a:t>СОПов</a:t>
            </a:r>
            <a:r>
              <a:rPr lang="ru-RU" spc="-10" dirty="0">
                <a:solidFill>
                  <a:schemeClr val="tx1"/>
                </a:solidFill>
                <a:latin typeface="Calibri"/>
                <a:cs typeface="Calibri"/>
              </a:rPr>
              <a:t>, регламентирующих работу </a:t>
            </a:r>
            <a:r>
              <a:rPr lang="ru-RU" spc="-10" dirty="0" err="1">
                <a:solidFill>
                  <a:schemeClr val="tx1"/>
                </a:solidFill>
                <a:latin typeface="Calibri"/>
                <a:cs typeface="Calibri"/>
              </a:rPr>
              <a:t>ПАПов</a:t>
            </a:r>
            <a:r>
              <a:rPr lang="ru-RU" spc="-1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endParaRPr sz="18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41" name="object 15"/>
          <p:cNvSpPr txBox="1"/>
          <p:nvPr/>
        </p:nvSpPr>
        <p:spPr>
          <a:xfrm>
            <a:off x="7838947" y="1204036"/>
            <a:ext cx="17716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b="1" spc="-50" dirty="0">
                <a:solidFill>
                  <a:srgbClr val="FFFFFF"/>
                </a:solidFill>
                <a:latin typeface="Palatino Linotype"/>
                <a:cs typeface="Palatino Linotype"/>
              </a:rPr>
              <a:t>!</a:t>
            </a:r>
            <a:endParaRPr sz="4400" dirty="0">
              <a:latin typeface="Palatino Linotype"/>
              <a:cs typeface="Palatino Linotype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81436" y="2840685"/>
            <a:ext cx="829128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9469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</TotalTime>
  <Words>777</Words>
  <Application>Microsoft Office PowerPoint</Application>
  <PresentationFormat>Широкоэкранный</PresentationFormat>
  <Paragraphs>87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1" baseType="lpstr">
      <vt:lpstr>Arial</vt:lpstr>
      <vt:lpstr>Calibri</vt:lpstr>
      <vt:lpstr>Palatino Linotype</vt:lpstr>
      <vt:lpstr>Tahoma</vt:lpstr>
      <vt:lpstr>Times New Roman</vt:lpstr>
      <vt:lpstr>Office Theme</vt:lpstr>
      <vt:lpstr>Презентация PowerPoint</vt:lpstr>
      <vt:lpstr>Требования к аптечным организациям, участвующим в эксперименте по осуществлению розничной торговли лекарственными препаратами с использованием передвижных аптечных пунктов </vt:lpstr>
      <vt:lpstr>На сайте организации в сети "Интернет" и мобильном  приложении (при наличии мобильного приложения) размещаются следующие сведения (обязанности аптек)</vt:lpstr>
      <vt:lpstr>Обязанности аптеки - вести учет отпущенных лекарственных препаратов и направляет в уполномоченные исполнительные органы субъектов Российской Федерации</vt:lpstr>
      <vt:lpstr>контроль за аптечными организациями, участвующими в эксперименте по осуществлению розничной торговли лекарственными препаратами с использованием передвижных аптечных пунктов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Ананьева Светлана Ивановна</dc:creator>
  <cp:lastModifiedBy>Тоноян Марина Рудиковна</cp:lastModifiedBy>
  <cp:revision>15</cp:revision>
  <dcterms:created xsi:type="dcterms:W3CDTF">2026-09-01T07:49:45Z</dcterms:created>
  <dcterms:modified xsi:type="dcterms:W3CDTF">2026-09-01T10:30:18Z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SolidFramework v10.0.19910.1</vt:lpwstr>
  </property>
  <property fmtid="{D5CDD505-2E9C-101B-9397-08002B2CF9AE}" pid="3" name="Created">
    <vt:filetime>2026-08-04T00:00:00Z</vt:filetime>
  </property>
  <property fmtid="{D5CDD505-2E9C-101B-9397-08002B2CF9AE}" pid="4" name="Creator">
    <vt:lpwstr>Microsoft® PowerPoint® 2013</vt:lpwstr>
  </property>
  <property fmtid="{D5CDD505-2E9C-101B-9397-08002B2CF9AE}" pid="5" name="LastSaved">
    <vt:filetime>2026-09-01T00:00:00Z</vt:filetime>
  </property>
  <property fmtid="{D5CDD505-2E9C-101B-9397-08002B2CF9AE}" pid="6" name="Producer">
    <vt:lpwstr>Microsoft® PowerPoint® 2013</vt:lpwstr>
  </property>
</Properties>
</file>