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27"/>
  </p:notesMasterIdLst>
  <p:handoutMasterIdLst>
    <p:handoutMasterId r:id="rId28"/>
  </p:handoutMasterIdLst>
  <p:sldIdLst>
    <p:sldId id="308" r:id="rId2"/>
    <p:sldId id="403" r:id="rId3"/>
    <p:sldId id="399" r:id="rId4"/>
    <p:sldId id="406" r:id="rId5"/>
    <p:sldId id="407" r:id="rId6"/>
    <p:sldId id="408" r:id="rId7"/>
    <p:sldId id="409" r:id="rId8"/>
    <p:sldId id="410" r:id="rId9"/>
    <p:sldId id="411" r:id="rId10"/>
    <p:sldId id="412" r:id="rId11"/>
    <p:sldId id="413" r:id="rId12"/>
    <p:sldId id="415" r:id="rId13"/>
    <p:sldId id="416" r:id="rId14"/>
    <p:sldId id="418" r:id="rId15"/>
    <p:sldId id="417" r:id="rId16"/>
    <p:sldId id="419" r:id="rId17"/>
    <p:sldId id="420" r:id="rId18"/>
    <p:sldId id="422" r:id="rId19"/>
    <p:sldId id="421" r:id="rId20"/>
    <p:sldId id="424" r:id="rId21"/>
    <p:sldId id="423" r:id="rId22"/>
    <p:sldId id="425" r:id="rId23"/>
    <p:sldId id="426" r:id="rId24"/>
    <p:sldId id="427" r:id="rId25"/>
    <p:sldId id="316" r:id="rId26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  <p15:guide id="3" orient="horz" pos="3134">
          <p15:clr>
            <a:srgbClr val="A4A3A4"/>
          </p15:clr>
        </p15:guide>
        <p15:guide id="4" pos="2161">
          <p15:clr>
            <a:srgbClr val="A4A3A4"/>
          </p15:clr>
        </p15:guide>
        <p15:guide id="5" orient="horz" pos="3121">
          <p15:clr>
            <a:srgbClr val="A4A3A4"/>
          </p15:clr>
        </p15:guide>
        <p15:guide id="6" orient="horz" pos="3128">
          <p15:clr>
            <a:srgbClr val="A4A3A4"/>
          </p15:clr>
        </p15:guide>
        <p15:guide id="7" pos="21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CCECFF"/>
    <a:srgbClr val="EAEAEA"/>
    <a:srgbClr val="0066FF"/>
    <a:srgbClr val="FFFFCC"/>
    <a:srgbClr val="FF3300"/>
    <a:srgbClr val="FFCCCC"/>
    <a:srgbClr val="A50021"/>
    <a:srgbClr val="8080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31" autoAdjust="0"/>
    <p:restoredTop sz="85961" autoAdjust="0"/>
  </p:normalViewPr>
  <p:slideViewPr>
    <p:cSldViewPr>
      <p:cViewPr varScale="1">
        <p:scale>
          <a:sx n="100" d="100"/>
          <a:sy n="100" d="100"/>
        </p:scale>
        <p:origin x="1944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3067" y="-77"/>
      </p:cViewPr>
      <p:guideLst>
        <p:guide orient="horz" pos="3127"/>
        <p:guide pos="2142"/>
        <p:guide orient="horz" pos="3134"/>
        <p:guide pos="2161"/>
        <p:guide orient="horz" pos="3121"/>
        <p:guide orient="horz" pos="3128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PrikinAV\Desktop\&#1050;&#1086;&#1085;&#1090;&#1088;&#1086;&#1083;&#1100;&#1085;%20&#1087;&#1086;&#1082;&#1072;&#1079;&#1072;&#1090;&#1077;&#1083;&#1080;%20&#1056;&#1086;&#1089;&#1079;&#1076;&#1088;&#1072;&#1074;&#1085;&#1072;&#1076;&#1079;&#1086;&#1088;\2015\1%20&#1087;&#1086;&#1083;&#1091;&#1075;%202015\&#1086;&#1090;&#1095;&#1077;&#1090;%206%20&#1084;&#1077;&#1089;%202015%20&#1076;&#1080;&#1072;&#1075;&#1088;&#1072;&#1084;&#1084;&#1099;\&#1044;&#1080;&#1072;&#1075;&#1088;&#1072;&#1084;&#1084;&#1099;%206%20&#1084;&#1077;&#1089;%202015%20-%20&#1082;&#1086;&#1087;&#1080;&#1103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8791426071741034"/>
          <c:y val="3.3469679926372842E-3"/>
          <c:w val="0.47641907261592303"/>
          <c:h val="0.752929065684971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Лист4!$C$62</c:f>
              <c:strCache>
                <c:ptCount val="1"/>
                <c:pt idx="0">
                  <c:v>6 мес. 2014 года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Лист4!$B$63:$B$70</c:f>
              <c:strCache>
                <c:ptCount val="8"/>
                <c:pt idx="0">
                  <c:v>Несоблюдение врачебной тайны</c:v>
                </c:pt>
                <c:pt idx="1">
                  <c:v>Нарушение права на выбор врача и медицинской организации</c:v>
                </c:pt>
                <c:pt idx="2">
                  <c:v>Непредоставление информации о факторах, влияющих на здоровье</c:v>
                </c:pt>
                <c:pt idx="3">
                  <c:v>Непредоставление  информации о состоянии здоровья</c:v>
                </c:pt>
                <c:pt idx="4">
                  <c:v>Отказ в оказании медицинской помощи</c:v>
                </c:pt>
                <c:pt idx="5">
                  <c:v>Нарушения при оказании мед помощи в рамках программы гос гарантий её бесплатного оказания</c:v>
                </c:pt>
                <c:pt idx="6">
                  <c:v>Медицинское вмешательство без получения добровольного информированного согласия</c:v>
                </c:pt>
                <c:pt idx="7">
                  <c:v>Низкая доступность и качество медицинской помощи</c:v>
                </c:pt>
              </c:strCache>
            </c:strRef>
          </c:cat>
          <c:val>
            <c:numRef>
              <c:f>Лист4!$C$63:$C$70</c:f>
              <c:numCache>
                <c:formatCode>General</c:formatCode>
                <c:ptCount val="8"/>
                <c:pt idx="0">
                  <c:v>2</c:v>
                </c:pt>
                <c:pt idx="1">
                  <c:v>4</c:v>
                </c:pt>
                <c:pt idx="2">
                  <c:v>11</c:v>
                </c:pt>
                <c:pt idx="3">
                  <c:v>19</c:v>
                </c:pt>
                <c:pt idx="4">
                  <c:v>82</c:v>
                </c:pt>
                <c:pt idx="5">
                  <c:v>104</c:v>
                </c:pt>
                <c:pt idx="6">
                  <c:v>299</c:v>
                </c:pt>
                <c:pt idx="7">
                  <c:v>519</c:v>
                </c:pt>
              </c:numCache>
            </c:numRef>
          </c:val>
        </c:ser>
        <c:ser>
          <c:idx val="1"/>
          <c:order val="1"/>
          <c:tx>
            <c:strRef>
              <c:f>Лист4!$D$62</c:f>
              <c:strCache>
                <c:ptCount val="1"/>
                <c:pt idx="0">
                  <c:v>6 мес. 2015 года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Лист4!$B$63:$B$70</c:f>
              <c:strCache>
                <c:ptCount val="8"/>
                <c:pt idx="0">
                  <c:v>Несоблюдение врачебной тайны</c:v>
                </c:pt>
                <c:pt idx="1">
                  <c:v>Нарушение права на выбор врача и медицинской организации</c:v>
                </c:pt>
                <c:pt idx="2">
                  <c:v>Непредоставление информации о факторах, влияющих на здоровье</c:v>
                </c:pt>
                <c:pt idx="3">
                  <c:v>Непредоставление  информации о состоянии здоровья</c:v>
                </c:pt>
                <c:pt idx="4">
                  <c:v>Отказ в оказании медицинской помощи</c:v>
                </c:pt>
                <c:pt idx="5">
                  <c:v>Нарушения при оказании мед помощи в рамках программы гос гарантий её бесплатного оказания</c:v>
                </c:pt>
                <c:pt idx="6">
                  <c:v>Медицинское вмешательство без получения добровольного информированного согласия</c:v>
                </c:pt>
                <c:pt idx="7">
                  <c:v>Низкая доступность и качество медицинской помощи</c:v>
                </c:pt>
              </c:strCache>
            </c:strRef>
          </c:cat>
          <c:val>
            <c:numRef>
              <c:f>Лист4!$D$63:$D$70</c:f>
              <c:numCache>
                <c:formatCode>General</c:formatCode>
                <c:ptCount val="8"/>
                <c:pt idx="0">
                  <c:v>5</c:v>
                </c:pt>
                <c:pt idx="1">
                  <c:v>2</c:v>
                </c:pt>
                <c:pt idx="2">
                  <c:v>11</c:v>
                </c:pt>
                <c:pt idx="3">
                  <c:v>9</c:v>
                </c:pt>
                <c:pt idx="4">
                  <c:v>167</c:v>
                </c:pt>
                <c:pt idx="5">
                  <c:v>144</c:v>
                </c:pt>
                <c:pt idx="6">
                  <c:v>304</c:v>
                </c:pt>
                <c:pt idx="7">
                  <c:v>665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29602920"/>
        <c:axId val="229603312"/>
      </c:barChart>
      <c:catAx>
        <c:axId val="229602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9603312"/>
        <c:crosses val="autoZero"/>
        <c:auto val="1"/>
        <c:lblAlgn val="ctr"/>
        <c:lblOffset val="100"/>
        <c:noMultiLvlLbl val="0"/>
      </c:catAx>
      <c:valAx>
        <c:axId val="2296033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9602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Лист1!$C$4</c:f>
              <c:strCache>
                <c:ptCount val="1"/>
                <c:pt idx="0">
                  <c:v>6 мес. 2015 г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Лист1!$B$5:$B$8</c:f>
              <c:strCache>
                <c:ptCount val="4"/>
                <c:pt idx="0">
                  <c:v>Частные медицинские организации</c:v>
                </c:pt>
                <c:pt idx="1">
                  <c:v>Муниципальные медицинские организации</c:v>
                </c:pt>
                <c:pt idx="2">
                  <c:v>Государственные медицинские организации </c:v>
                </c:pt>
                <c:pt idx="3">
                  <c:v>Федеральные медицинские организации </c:v>
                </c:pt>
              </c:strCache>
            </c:strRef>
          </c:cat>
          <c:val>
            <c:numRef>
              <c:f>Лист1!$C$5:$C$8</c:f>
              <c:numCache>
                <c:formatCode>General</c:formatCode>
                <c:ptCount val="4"/>
                <c:pt idx="0" formatCode="#,##0">
                  <c:v>1608</c:v>
                </c:pt>
                <c:pt idx="1">
                  <c:v>270</c:v>
                </c:pt>
                <c:pt idx="2" formatCode="#,##0">
                  <c:v>2609</c:v>
                </c:pt>
                <c:pt idx="3">
                  <c:v>704</c:v>
                </c:pt>
              </c:numCache>
            </c:numRef>
          </c:val>
        </c:ser>
        <c:ser>
          <c:idx val="1"/>
          <c:order val="1"/>
          <c:tx>
            <c:strRef>
              <c:f>Лист1!$D$4</c:f>
              <c:strCache>
                <c:ptCount val="1"/>
                <c:pt idx="0">
                  <c:v>6 мес. 2014 г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Лист1!$B$5:$B$8</c:f>
              <c:strCache>
                <c:ptCount val="4"/>
                <c:pt idx="0">
                  <c:v>Частные медицинские организации</c:v>
                </c:pt>
                <c:pt idx="1">
                  <c:v>Муниципальные медицинские организации</c:v>
                </c:pt>
                <c:pt idx="2">
                  <c:v>Государственные медицинские организации </c:v>
                </c:pt>
                <c:pt idx="3">
                  <c:v>Федеральные медицинские организации </c:v>
                </c:pt>
              </c:strCache>
            </c:strRef>
          </c:cat>
          <c:val>
            <c:numRef>
              <c:f>Лист1!$D$5:$D$8</c:f>
              <c:numCache>
                <c:formatCode>General</c:formatCode>
                <c:ptCount val="4"/>
                <c:pt idx="0" formatCode="#,##0">
                  <c:v>756</c:v>
                </c:pt>
                <c:pt idx="1">
                  <c:v>170</c:v>
                </c:pt>
                <c:pt idx="2">
                  <c:v>1332</c:v>
                </c:pt>
                <c:pt idx="3">
                  <c:v>306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29604096"/>
        <c:axId val="229604488"/>
      </c:barChart>
      <c:catAx>
        <c:axId val="2296040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cap="all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9604488"/>
        <c:crosses val="autoZero"/>
        <c:auto val="1"/>
        <c:lblAlgn val="ctr"/>
        <c:lblOffset val="100"/>
        <c:noMultiLvlLbl val="0"/>
      </c:catAx>
      <c:valAx>
        <c:axId val="229604488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9604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10" baseline="0" dirty="0">
                <a:solidFill>
                  <a:schemeClr val="tx1"/>
                </a:solidFill>
              </a:rPr>
              <a:t>6 мес. 2015 года</a:t>
            </a:r>
          </a:p>
        </c:rich>
      </c:tx>
      <c:layout>
        <c:manualLayout>
          <c:xMode val="edge"/>
          <c:yMode val="edge"/>
          <c:x val="0.62865873743504674"/>
          <c:y val="7.90018285784732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6199537198524259"/>
          <c:y val="5.5424561312233368E-2"/>
          <c:w val="0.34036808082544007"/>
          <c:h val="0.79296572694830403"/>
        </c:manualLayout>
      </c:layout>
      <c:pieChart>
        <c:varyColors val="1"/>
        <c:ser>
          <c:idx val="0"/>
          <c:order val="0"/>
          <c:tx>
            <c:strRef>
              <c:f>Лист4!$C$8</c:f>
              <c:strCache>
                <c:ptCount val="1"/>
                <c:pt idx="0">
                  <c:v>6 мес. 2015 года</c:v>
                </c:pt>
              </c:strCache>
            </c:strRef>
          </c:tx>
          <c:explosion val="4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tx>
                <c:rich>
                  <a:bodyPr/>
                  <a:lstStyle/>
                  <a:p>
                    <a:fld id="{5E666ADC-4F78-43E2-8DBA-8E7329A2EDDC}" type="CATEGORYNAME">
                      <a:rPr lang="ru-RU" sz="1500" baseline="0">
                        <a:solidFill>
                          <a:srgbClr val="002060"/>
                        </a:solidFill>
                      </a:rPr>
                      <a:pPr/>
                      <a:t>[ИМЯ КАТЕГОРИИ]</a:t>
                    </a:fld>
                    <a:r>
                      <a:rPr lang="ru-RU" sz="1500" baseline="0" dirty="0">
                        <a:solidFill>
                          <a:srgbClr val="002060"/>
                        </a:solidFill>
                      </a:rPr>
                      <a:t>
</a:t>
                    </a:r>
                    <a:fld id="{A1F9308B-D5FE-4EF3-999C-E0DBA2DAF190}" type="VALUE">
                      <a:rPr lang="ru-RU" sz="1500" baseline="0">
                        <a:solidFill>
                          <a:srgbClr val="002060"/>
                        </a:solidFill>
                      </a:rPr>
                      <a:pPr/>
                      <a:t>[ЗНАЧЕНИЕ]</a:t>
                    </a:fld>
                    <a:r>
                      <a:rPr lang="ru-RU" sz="1500" baseline="0" dirty="0">
                        <a:solidFill>
                          <a:srgbClr val="002060"/>
                        </a:solidFill>
                      </a:rPr>
                      <a:t>
</a:t>
                    </a:r>
                    <a:r>
                      <a:rPr lang="ru-RU" sz="1500" baseline="0" dirty="0" smtClean="0">
                        <a:solidFill>
                          <a:srgbClr val="002060"/>
                        </a:solidFill>
                      </a:rPr>
                      <a:t>25,0%</a:t>
                    </a: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684A162-01F2-4BC9-AEAA-680C07E7831E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703ACA68-8FE9-4145-A866-56436681D224}" type="VALUE">
                      <a:rPr lang="ru-RU" baseline="0" smtClean="0"/>
                      <a:pPr/>
                      <a:t>[ЗНАЧЕНИЕ]</a:t>
                    </a:fld>
                    <a:endParaRPr lang="ru-RU" baseline="0" dirty="0" smtClean="0"/>
                  </a:p>
                  <a:p>
                    <a:r>
                      <a:rPr lang="ru-RU" baseline="0" dirty="0" smtClean="0"/>
                      <a:t>2,4%</a:t>
                    </a: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2.6203408846241713E-2"/>
                  <c:y val="3.5909922081124191E-3"/>
                </c:manualLayout>
              </c:layout>
              <c:tx>
                <c:rich>
                  <a:bodyPr/>
                  <a:lstStyle/>
                  <a:p>
                    <a:fld id="{2FD5D534-FDF9-4077-8477-665862A62CD4}" type="CATEGORYNAME">
                      <a:rPr lang="ru-RU" sz="1500" baseline="0">
                        <a:solidFill>
                          <a:srgbClr val="002060"/>
                        </a:solidFill>
                      </a:rPr>
                      <a:pPr/>
                      <a:t>[ИМЯ КАТЕГОРИИ]</a:t>
                    </a:fld>
                    <a:r>
                      <a:rPr lang="ru-RU" sz="1500" baseline="0" dirty="0">
                        <a:solidFill>
                          <a:srgbClr val="002060"/>
                        </a:solidFill>
                      </a:rPr>
                      <a:t>
</a:t>
                    </a:r>
                    <a:fld id="{434E9690-8EAC-4144-A017-5EE5D44E4EBC}" type="VALUE">
                      <a:rPr lang="ru-RU" sz="1500" baseline="0">
                        <a:solidFill>
                          <a:srgbClr val="002060"/>
                        </a:solidFill>
                      </a:rPr>
                      <a:pPr/>
                      <a:t>[ЗНАЧЕНИЕ]</a:t>
                    </a:fld>
                    <a:r>
                      <a:rPr lang="ru-RU" sz="1500" baseline="0" dirty="0">
                        <a:solidFill>
                          <a:srgbClr val="002060"/>
                        </a:solidFill>
                      </a:rPr>
                      <a:t>
</a:t>
                    </a:r>
                    <a:r>
                      <a:rPr lang="ru-RU" sz="1500" baseline="0" dirty="0" smtClean="0">
                        <a:solidFill>
                          <a:srgbClr val="002060"/>
                        </a:solidFill>
                      </a:rPr>
                      <a:t>12,4%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Лист4!$B$9:$B$11</c:f>
              <c:strCache>
                <c:ptCount val="3"/>
                <c:pt idx="0">
                  <c:v>Нарушение стандартов оснащения</c:v>
                </c:pt>
                <c:pt idx="1">
                  <c:v>Несоблюдение штатных нормативов</c:v>
                </c:pt>
                <c:pt idx="2">
                  <c:v>Нарушение требований к деятельности медицинской организации</c:v>
                </c:pt>
              </c:strCache>
            </c:strRef>
          </c:cat>
          <c:val>
            <c:numRef>
              <c:f>Лист4!$C$9:$C$11</c:f>
              <c:numCache>
                <c:formatCode>General</c:formatCode>
                <c:ptCount val="3"/>
                <c:pt idx="0">
                  <c:v>1448</c:v>
                </c:pt>
                <c:pt idx="1">
                  <c:v>139</c:v>
                </c:pt>
                <c:pt idx="2">
                  <c:v>720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solidFill>
          <a:schemeClr val="bg2">
            <a:lumMod val="75000"/>
            <a:alpha val="27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69689413823272"/>
          <c:y val="5.0925925925925923E-2"/>
          <c:w val="0.6882836724684378"/>
          <c:h val="0.6834682907861130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Лист4!$D$2</c:f>
              <c:strCache>
                <c:ptCount val="1"/>
                <c:pt idx="0">
                  <c:v>6 мес. 2014 года</c:v>
                </c:pt>
              </c:strCache>
            </c:strRef>
          </c:tx>
          <c:spPr>
            <a:solidFill>
              <a:schemeClr val="accent1">
                <a:alpha val="88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flat">
              <a:contourClr>
                <a:schemeClr val="accent1">
                  <a:lumMod val="50000"/>
                </a:schemeClr>
              </a:contourClr>
            </a:sp3d>
          </c:spPr>
          <c:invertIfNegative val="0"/>
          <c:dLbls>
            <c:spPr>
              <a:solidFill>
                <a:schemeClr val="accent1">
                  <a:alpha val="30000"/>
                </a:schemeClr>
              </a:solidFill>
              <a:ln>
                <a:solidFill>
                  <a:schemeClr val="lt1">
                    <a:alpha val="50000"/>
                  </a:schemeClr>
                </a:solidFill>
                <a:round/>
              </a:ln>
              <a:effectLst>
                <a:outerShdw blurRad="63500" dist="889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Лист4!$B$3:$B$5</c:f>
              <c:strCache>
                <c:ptCount val="3"/>
                <c:pt idx="0">
                  <c:v>Нарушение стандартов оснащения</c:v>
                </c:pt>
                <c:pt idx="1">
                  <c:v>Несоблюдение штатных нормативов</c:v>
                </c:pt>
                <c:pt idx="2">
                  <c:v>Нарушение требований к деятельности медицинской организации</c:v>
                </c:pt>
              </c:strCache>
            </c:strRef>
          </c:cat>
          <c:val>
            <c:numRef>
              <c:f>Лист4!$D$3:$D$5</c:f>
              <c:numCache>
                <c:formatCode>General</c:formatCode>
                <c:ptCount val="3"/>
                <c:pt idx="0">
                  <c:v>518</c:v>
                </c:pt>
                <c:pt idx="1">
                  <c:v>149</c:v>
                </c:pt>
                <c:pt idx="2">
                  <c:v>247</c:v>
                </c:pt>
              </c:numCache>
            </c:numRef>
          </c:val>
        </c:ser>
        <c:ser>
          <c:idx val="1"/>
          <c:order val="1"/>
          <c:tx>
            <c:strRef>
              <c:f>Лист4!$E$2</c:f>
              <c:strCache>
                <c:ptCount val="1"/>
                <c:pt idx="0">
                  <c:v>6 мес. 2015 года</c:v>
                </c:pt>
              </c:strCache>
            </c:strRef>
          </c:tx>
          <c:spPr>
            <a:solidFill>
              <a:schemeClr val="accent2">
                <a:lumMod val="75000"/>
                <a:alpha val="88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flat">
              <a:contourClr>
                <a:schemeClr val="accent2">
                  <a:lumMod val="50000"/>
                </a:schemeClr>
              </a:contourClr>
            </a:sp3d>
          </c:spPr>
          <c:invertIfNegative val="0"/>
          <c:dLbls>
            <c:spPr>
              <a:solidFill>
                <a:schemeClr val="accent2">
                  <a:alpha val="30000"/>
                </a:schemeClr>
              </a:solidFill>
              <a:ln>
                <a:solidFill>
                  <a:schemeClr val="lt1">
                    <a:alpha val="50000"/>
                  </a:schemeClr>
                </a:solidFill>
                <a:round/>
              </a:ln>
              <a:effectLst>
                <a:outerShdw blurRad="63500" dist="889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Лист4!$B$3:$B$5</c:f>
              <c:strCache>
                <c:ptCount val="3"/>
                <c:pt idx="0">
                  <c:v>Нарушение стандартов оснащения</c:v>
                </c:pt>
                <c:pt idx="1">
                  <c:v>Несоблюдение штатных нормативов</c:v>
                </c:pt>
                <c:pt idx="2">
                  <c:v>Нарушение требований к деятельности медицинской организации</c:v>
                </c:pt>
              </c:strCache>
            </c:strRef>
          </c:cat>
          <c:val>
            <c:numRef>
              <c:f>Лист4!$E$3:$E$5</c:f>
              <c:numCache>
                <c:formatCode>General</c:formatCode>
                <c:ptCount val="3"/>
                <c:pt idx="0">
                  <c:v>1448</c:v>
                </c:pt>
                <c:pt idx="1">
                  <c:v>139</c:v>
                </c:pt>
                <c:pt idx="2">
                  <c:v>720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4"/>
        <c:gapDepth val="53"/>
        <c:shape val="box"/>
        <c:axId val="290593016"/>
        <c:axId val="290593408"/>
        <c:axId val="0"/>
      </c:bar3DChart>
      <c:catAx>
        <c:axId val="290593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0593408"/>
        <c:crosses val="autoZero"/>
        <c:auto val="1"/>
        <c:lblAlgn val="ctr"/>
        <c:lblOffset val="100"/>
        <c:noMultiLvlLbl val="0"/>
      </c:catAx>
      <c:valAx>
        <c:axId val="2905934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90593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ysClr val="window" lastClr="FFFFFF"/>
    </a:solidFill>
    <a:ln w="6350" cap="flat" cmpd="sng" algn="ctr">
      <a:solidFill>
        <a:schemeClr val="dk1">
          <a:tint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Лист2!$B$4:$B$16</c:f>
              <c:strCache>
                <c:ptCount val="13"/>
                <c:pt idx="0">
                  <c:v>Акушерство и гинекология</c:v>
                </c:pt>
                <c:pt idx="1">
                  <c:v>Помощь лицам, отбывающим наказание в местах лишения свободы и заключенным под стражу</c:v>
                </c:pt>
                <c:pt idx="2">
                  <c:v>Кардиология</c:v>
                </c:pt>
                <c:pt idx="3">
                  <c:v>Неврология в том числе ОНМК</c:v>
                </c:pt>
                <c:pt idx="4">
                  <c:v>Оториноларингология</c:v>
                </c:pt>
                <c:pt idx="5">
                  <c:v>Офтальмология</c:v>
                </c:pt>
                <c:pt idx="6">
                  <c:v>Педиатрия</c:v>
                </c:pt>
                <c:pt idx="7">
                  <c:v>Терапия</c:v>
                </c:pt>
                <c:pt idx="8">
                  <c:v>Косметология</c:v>
                </c:pt>
                <c:pt idx="9">
                  <c:v>Туберкулез</c:v>
                </c:pt>
                <c:pt idx="10">
                  <c:v>Скорая медицинская помощь</c:v>
                </c:pt>
                <c:pt idx="11">
                  <c:v>Стоматология взрослого населения</c:v>
                </c:pt>
                <c:pt idx="12">
                  <c:v>Хирургия</c:v>
                </c:pt>
              </c:strCache>
            </c:strRef>
          </c:cat>
          <c:val>
            <c:numRef>
              <c:f>Лист2!$C$4:$C$16</c:f>
              <c:numCache>
                <c:formatCode>General</c:formatCode>
                <c:ptCount val="13"/>
                <c:pt idx="0">
                  <c:v>172</c:v>
                </c:pt>
                <c:pt idx="1">
                  <c:v>73</c:v>
                </c:pt>
                <c:pt idx="2">
                  <c:v>81</c:v>
                </c:pt>
                <c:pt idx="3">
                  <c:v>136</c:v>
                </c:pt>
                <c:pt idx="4">
                  <c:v>86</c:v>
                </c:pt>
                <c:pt idx="5">
                  <c:v>66</c:v>
                </c:pt>
                <c:pt idx="6">
                  <c:v>82</c:v>
                </c:pt>
                <c:pt idx="7">
                  <c:v>210</c:v>
                </c:pt>
                <c:pt idx="8">
                  <c:v>54</c:v>
                </c:pt>
                <c:pt idx="9">
                  <c:v>87</c:v>
                </c:pt>
                <c:pt idx="10">
                  <c:v>102</c:v>
                </c:pt>
                <c:pt idx="11">
                  <c:v>141</c:v>
                </c:pt>
                <c:pt idx="12">
                  <c:v>172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90594192"/>
        <c:axId val="290594584"/>
      </c:barChart>
      <c:catAx>
        <c:axId val="2905941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cap="none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0594584"/>
        <c:crosses val="autoZero"/>
        <c:auto val="1"/>
        <c:lblAlgn val="ctr"/>
        <c:lblOffset val="100"/>
        <c:noMultiLvlLbl val="0"/>
      </c:catAx>
      <c:valAx>
        <c:axId val="290594584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0594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Лист4!$C$47</c:f>
              <c:strCache>
                <c:ptCount val="1"/>
                <c:pt idx="0">
                  <c:v>6 мес. 2014 года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Лист4!$B$48:$B$53</c:f>
              <c:strCache>
                <c:ptCount val="6"/>
                <c:pt idx="0">
                  <c:v>По причине отсутствия диагностических методик</c:v>
                </c:pt>
                <c:pt idx="1">
                  <c:v>Нарушения в части обоснованности и полноты назначения лекарственных препаратов, имплантируемых в организм человека медицинских изделий, компонентов крови, лечебного питания, включая специализированные продукты лечебного питания</c:v>
                </c:pt>
                <c:pt idx="2">
                  <c:v>Необоснованного невыполнения медицинских услуг с усредненной частотой предоставления  единица </c:v>
                </c:pt>
                <c:pt idx="3">
                  <c:v>Необоснованного назначения медицинских услуг, имеющих усредненную частоту предоставления менее единицы </c:v>
                </c:pt>
                <c:pt idx="4">
                  <c:v>По причине отсутствия лечебных методик </c:v>
                </c:pt>
                <c:pt idx="5">
                  <c:v>По причине отсутствия лекарственных препаратов</c:v>
                </c:pt>
              </c:strCache>
            </c:strRef>
          </c:cat>
          <c:val>
            <c:numRef>
              <c:f>Лист4!$C$48:$C$53</c:f>
              <c:numCache>
                <c:formatCode>General</c:formatCode>
                <c:ptCount val="6"/>
                <c:pt idx="0">
                  <c:v>102</c:v>
                </c:pt>
                <c:pt idx="1">
                  <c:v>99</c:v>
                </c:pt>
                <c:pt idx="2">
                  <c:v>362</c:v>
                </c:pt>
                <c:pt idx="3">
                  <c:v>78</c:v>
                </c:pt>
                <c:pt idx="4">
                  <c:v>19</c:v>
                </c:pt>
                <c:pt idx="5">
                  <c:v>21</c:v>
                </c:pt>
              </c:numCache>
            </c:numRef>
          </c:val>
        </c:ser>
        <c:ser>
          <c:idx val="1"/>
          <c:order val="1"/>
          <c:tx>
            <c:strRef>
              <c:f>Лист4!$D$47</c:f>
              <c:strCache>
                <c:ptCount val="1"/>
                <c:pt idx="0">
                  <c:v>6 мес. 2015 года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Лист4!$B$48:$B$53</c:f>
              <c:strCache>
                <c:ptCount val="6"/>
                <c:pt idx="0">
                  <c:v>По причине отсутствия диагностических методик</c:v>
                </c:pt>
                <c:pt idx="1">
                  <c:v>Нарушения в части обоснованности и полноты назначения лекарственных препаратов, имплантируемых в организм человека медицинских изделий, компонентов крови, лечебного питания, включая специализированные продукты лечебного питания</c:v>
                </c:pt>
                <c:pt idx="2">
                  <c:v>Необоснованного невыполнения медицинских услуг с усредненной частотой предоставления  единица </c:v>
                </c:pt>
                <c:pt idx="3">
                  <c:v>Необоснованного назначения медицинских услуг, имеющих усредненную частоту предоставления менее единицы </c:v>
                </c:pt>
                <c:pt idx="4">
                  <c:v>По причине отсутствия лечебных методик </c:v>
                </c:pt>
                <c:pt idx="5">
                  <c:v>По причине отсутствия лекарственных препаратов</c:v>
                </c:pt>
              </c:strCache>
            </c:strRef>
          </c:cat>
          <c:val>
            <c:numRef>
              <c:f>Лист4!$D$48:$D$53</c:f>
              <c:numCache>
                <c:formatCode>General</c:formatCode>
                <c:ptCount val="6"/>
                <c:pt idx="0">
                  <c:v>113</c:v>
                </c:pt>
                <c:pt idx="1">
                  <c:v>48</c:v>
                </c:pt>
                <c:pt idx="2">
                  <c:v>308</c:v>
                </c:pt>
                <c:pt idx="3">
                  <c:v>67</c:v>
                </c:pt>
                <c:pt idx="4">
                  <c:v>29</c:v>
                </c:pt>
                <c:pt idx="5">
                  <c:v>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90595368"/>
        <c:axId val="290595760"/>
      </c:barChart>
      <c:catAx>
        <c:axId val="290595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0595760"/>
        <c:crosses val="autoZero"/>
        <c:auto val="1"/>
        <c:lblAlgn val="ctr"/>
        <c:lblOffset val="100"/>
        <c:noMultiLvlLbl val="0"/>
      </c:catAx>
      <c:valAx>
        <c:axId val="2905957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0595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820498320798931"/>
          <c:y val="0.22850738024672707"/>
          <c:w val="0.7680384022269191"/>
          <c:h val="0.68192346855671837"/>
        </c:manualLayout>
      </c:layout>
      <c:pie3DChart>
        <c:varyColors val="1"/>
        <c:ser>
          <c:idx val="0"/>
          <c:order val="0"/>
          <c:tx>
            <c:strRef>
              <c:f>Лист4!$C$101</c:f>
              <c:strCache>
                <c:ptCount val="1"/>
                <c:pt idx="0">
                  <c:v>6 мес. 2015 года</c:v>
                </c:pt>
              </c:strCache>
            </c:strRef>
          </c:tx>
          <c:explosion val="1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1.2224184321448884E-2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0543358977249673"/>
                  <c:y val="-8.6673879632047767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3446602753593773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7.3345105928693283E-2"/>
                  <c:y val="-8.667387963204779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Лист4!$B$102:$B$105</c:f>
              <c:strCache>
                <c:ptCount val="4"/>
                <c:pt idx="0">
                  <c:v>Несоблюдение установленного порядка проведения внутреннего КК и БМД</c:v>
                </c:pt>
                <c:pt idx="1">
                  <c:v>Несоблюдение порядка оформления результатов внутреннего КК и БМД</c:v>
                </c:pt>
                <c:pt idx="2">
                  <c:v>Необоснованность мер, принятых по результатам проведения внутреннего КК и БМД</c:v>
                </c:pt>
                <c:pt idx="3">
                  <c:v>нарушения в работе врачебных комиссий</c:v>
                </c:pt>
              </c:strCache>
            </c:strRef>
          </c:cat>
          <c:val>
            <c:numRef>
              <c:f>Лист4!$C$102:$C$105</c:f>
              <c:numCache>
                <c:formatCode>General</c:formatCode>
                <c:ptCount val="4"/>
                <c:pt idx="0">
                  <c:v>302</c:v>
                </c:pt>
                <c:pt idx="1">
                  <c:v>227</c:v>
                </c:pt>
                <c:pt idx="2">
                  <c:v>50</c:v>
                </c:pt>
                <c:pt idx="3">
                  <c:v>406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1">
  <cs:axisTitle>
    <cs:lnRef idx="0"/>
    <cs:fillRef idx="0"/>
    <cs:effectRef idx="0"/>
    <cs:fontRef idx="minor">
      <a:schemeClr val="lt1">
        <a:lumMod val="75000"/>
      </a:schemeClr>
    </cs:fontRef>
    <cs:defRPr sz="900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6350" cap="flat" cmpd="sng" algn="ctr">
        <a:solidFill>
          <a:schemeClr val="dk1">
            <a:tint val="75000"/>
          </a:schemeClr>
        </a:solidFill>
        <a:round/>
      </a:ln>
    </cs:spPr>
    <cs:defRPr sz="100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900" b="1" i="0" u="none" strike="noStrike" kern="1200" baseline="0"/>
  </cs:dataLabel>
  <cs:dataLabelCallout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9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  <a:scene3d>
        <a:camera prst="orthographicFront"/>
        <a:lightRig rig="threePt" dir="t"/>
      </a:scene3d>
      <a:sp3d prstMaterial="flat"/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dk1">
            <a:lumMod val="75000"/>
            <a:lumOff val="25000"/>
          </a:schemeClr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solidFill>
        <a:schemeClr val="bg2">
          <a:lumMod val="75000"/>
          <a:alpha val="27000"/>
        </a:schemeClr>
      </a:solidFill>
      <a:sp3d/>
    </cs:spPr>
  </cs:floor>
  <cs:gridlineMajor>
    <cs:lnRef idx="0"/>
    <cs:fillRef idx="0"/>
    <cs:effectRef idx="0"/>
    <cs:fontRef idx="minor">
      <a:schemeClr val="tx1"/>
    </cs:fontRef>
    <cs:spPr>
      <a:ln w="9525">
        <a:solidFill>
          <a:schemeClr val="lt1">
            <a:lumMod val="50000"/>
          </a:schemeClr>
        </a:solidFill>
      </a:ln>
    </cs:spPr>
  </cs:gridlineMajor>
  <cs:gridlineMinor>
    <cs:lnRef idx="0"/>
    <cs:fillRef idx="0"/>
    <cs:effectRef idx="0"/>
    <cs:fontRef idx="minor">
      <a:schemeClr val="tx1"/>
    </cs:fontRef>
    <cs:spPr>
      <a:ln w="9525">
        <a:solidFill>
          <a:schemeClr val="lt1">
            <a:lumMod val="40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/>
    </cs:fontRef>
    <cs:defRPr sz="1800" b="0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sp3d/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412"/>
          </a:xfrm>
          <a:prstGeom prst="rect">
            <a:avLst/>
          </a:prstGeom>
        </p:spPr>
        <p:txBody>
          <a:bodyPr vert="horz" lIns="90880" tIns="45440" rIns="90880" bIns="4544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6" y="1"/>
            <a:ext cx="2945659" cy="496412"/>
          </a:xfrm>
          <a:prstGeom prst="rect">
            <a:avLst/>
          </a:prstGeom>
        </p:spPr>
        <p:txBody>
          <a:bodyPr vert="horz" lIns="90880" tIns="45440" rIns="90880" bIns="45440" rtlCol="0"/>
          <a:lstStyle>
            <a:lvl1pPr algn="r">
              <a:defRPr sz="1200"/>
            </a:lvl1pPr>
          </a:lstStyle>
          <a:p>
            <a:fld id="{2695E72F-0004-4388-8F4C-67C84D032F8E}" type="datetimeFigureOut">
              <a:rPr lang="ru-RU" smtClean="0"/>
              <a:pPr/>
              <a:t>29.09.2015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30092"/>
            <a:ext cx="2945659" cy="496412"/>
          </a:xfrm>
          <a:prstGeom prst="rect">
            <a:avLst/>
          </a:prstGeom>
        </p:spPr>
        <p:txBody>
          <a:bodyPr vert="horz" lIns="90880" tIns="45440" rIns="90880" bIns="4544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6" y="9430092"/>
            <a:ext cx="2945659" cy="496412"/>
          </a:xfrm>
          <a:prstGeom prst="rect">
            <a:avLst/>
          </a:prstGeom>
        </p:spPr>
        <p:txBody>
          <a:bodyPr vert="horz" lIns="90880" tIns="45440" rIns="90880" bIns="45440" rtlCol="0" anchor="b"/>
          <a:lstStyle>
            <a:lvl1pPr algn="r">
              <a:defRPr sz="1200"/>
            </a:lvl1pPr>
          </a:lstStyle>
          <a:p>
            <a:fld id="{8FB6598B-7D94-43FB-9FBF-632D67C5CFD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0374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5936"/>
          </a:xfrm>
          <a:prstGeom prst="rect">
            <a:avLst/>
          </a:prstGeom>
        </p:spPr>
        <p:txBody>
          <a:bodyPr vert="horz" lIns="90880" tIns="45440" rIns="90880" bIns="4544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5936"/>
          </a:xfrm>
          <a:prstGeom prst="rect">
            <a:avLst/>
          </a:prstGeom>
        </p:spPr>
        <p:txBody>
          <a:bodyPr vert="horz" lIns="90880" tIns="45440" rIns="90880" bIns="45440" rtlCol="0"/>
          <a:lstStyle>
            <a:lvl1pPr algn="r">
              <a:defRPr sz="1200"/>
            </a:lvl1pPr>
          </a:lstStyle>
          <a:p>
            <a:fld id="{50533E26-8204-4D51-B717-5676376E12D2}" type="datetimeFigureOut">
              <a:rPr lang="ru-RU" smtClean="0"/>
              <a:pPr/>
              <a:t>29.09.2015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80" tIns="45440" rIns="90880" bIns="4544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355"/>
            <a:ext cx="5438140" cy="4468178"/>
          </a:xfrm>
          <a:prstGeom prst="rect">
            <a:avLst/>
          </a:prstGeom>
        </p:spPr>
        <p:txBody>
          <a:bodyPr vert="horz" lIns="90880" tIns="45440" rIns="90880" bIns="4544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30705"/>
            <a:ext cx="2945659" cy="495936"/>
          </a:xfrm>
          <a:prstGeom prst="rect">
            <a:avLst/>
          </a:prstGeom>
        </p:spPr>
        <p:txBody>
          <a:bodyPr vert="horz" lIns="90880" tIns="45440" rIns="90880" bIns="4544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30705"/>
            <a:ext cx="2945659" cy="495936"/>
          </a:xfrm>
          <a:prstGeom prst="rect">
            <a:avLst/>
          </a:prstGeom>
        </p:spPr>
        <p:txBody>
          <a:bodyPr vert="horz" lIns="90880" tIns="45440" rIns="90880" bIns="45440" rtlCol="0" anchor="b"/>
          <a:lstStyle>
            <a:lvl1pPr algn="r">
              <a:defRPr sz="1200"/>
            </a:lvl1pPr>
          </a:lstStyle>
          <a:p>
            <a:fld id="{B544D9F5-3676-48A6-B5DF-3F4DF112341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2167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4D9F5-3676-48A6-B5DF-3F4DF1123416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75425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4D9F5-3676-48A6-B5DF-3F4DF1123416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4313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4D9F5-3676-48A6-B5DF-3F4DF1123416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87819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4D9F5-3676-48A6-B5DF-3F4DF1123416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56186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4D9F5-3676-48A6-B5DF-3F4DF1123416}" type="slidenum">
              <a:rPr lang="ru-RU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19411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4D9F5-3676-48A6-B5DF-3F4DF1123416}" type="slidenum">
              <a:rPr lang="ru-RU" smtClean="0"/>
              <a:pPr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84304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4D9F5-3676-48A6-B5DF-3F4DF1123416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64039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4D9F5-3676-48A6-B5DF-3F4DF1123416}" type="slidenum">
              <a:rPr lang="ru-RU" smtClean="0"/>
              <a:pPr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78892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4D9F5-3676-48A6-B5DF-3F4DF1123416}" type="slidenum">
              <a:rPr lang="ru-RU" smtClean="0"/>
              <a:pPr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40566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4D9F5-3676-48A6-B5DF-3F4DF1123416}" type="slidenum">
              <a:rPr lang="ru-RU" smtClean="0"/>
              <a:pPr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30277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4D9F5-3676-48A6-B5DF-3F4DF1123416}" type="slidenum">
              <a:rPr lang="ru-RU" smtClean="0"/>
              <a:pPr/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3412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4D9F5-3676-48A6-B5DF-3F4DF1123416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6767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4D9F5-3676-48A6-B5DF-3F4DF1123416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22418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4D9F5-3676-48A6-B5DF-3F4DF1123416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8438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4D9F5-3676-48A6-B5DF-3F4DF1123416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55820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4D9F5-3676-48A6-B5DF-3F4DF1123416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4721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4D9F5-3676-48A6-B5DF-3F4DF1123416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18841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4D9F5-3676-48A6-B5DF-3F4DF1123416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23443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4D9F5-3676-48A6-B5DF-3F4DF1123416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6272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7C3DF-3B33-444D-8612-51A3F7B4A85E}" type="datetime1">
              <a:rPr lang="ru-RU" smtClean="0"/>
              <a:t>29.09.2015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181E0-CA62-4067-928A-B2BB222D83D8}" type="datetime1">
              <a:rPr lang="ru-RU" smtClean="0"/>
              <a:t>29.09.2015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D182-0693-4E50-9164-CBF534846A69}" type="datetime1">
              <a:rPr lang="ru-RU" smtClean="0"/>
              <a:t>29.09.2015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E5252-3B92-4717-906F-0970D137EFBA}" type="datetime1">
              <a:rPr lang="ru-RU" smtClean="0"/>
              <a:t>29.09.2015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D3E5-8B98-4B4B-A9AD-109DCB1B8307}" type="datetime1">
              <a:rPr lang="ru-RU" smtClean="0"/>
              <a:t>29.09.2015</a:t>
            </a:fld>
            <a:endParaRPr lang="ru-R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5FE3-762D-437A-BBA2-85F0D3CB3346}" type="datetime1">
              <a:rPr lang="ru-RU" smtClean="0"/>
              <a:t>29.09.2015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0112-7773-4C9E-ACA3-DBF8D2163698}" type="datetime1">
              <a:rPr lang="ru-RU" smtClean="0"/>
              <a:t>29.09.2015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E3AB8-38D2-467C-8F33-F4B08AF4F9F9}" type="datetime1">
              <a:rPr lang="ru-RU" smtClean="0"/>
              <a:t>29.09.2015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0A9B3-C220-45AF-A3AE-3D3BE13529AC}" type="datetime1">
              <a:rPr lang="ru-RU" smtClean="0"/>
              <a:t>29.09.2015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B49F4-21B7-468E-8E84-10B958501483}" type="datetime1">
              <a:rPr lang="ru-RU" smtClean="0"/>
              <a:t>29.09.2015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C679-04EA-4B58-8F2E-96D15C35C9F5}" type="datetime1">
              <a:rPr lang="ru-RU" smtClean="0"/>
              <a:t>29.09.2015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FFF08A9-E067-4DCD-A729-6D34456EF178}" type="datetime1">
              <a:rPr lang="ru-RU" smtClean="0"/>
              <a:t>29.09.2015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 flipH="1">
            <a:off x="0" y="116632"/>
            <a:ext cx="91440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 userDrawn="1"/>
        </p:nvCxnSpPr>
        <p:spPr>
          <a:xfrm>
            <a:off x="35496" y="0"/>
            <a:ext cx="0" cy="68580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 userDrawn="1"/>
        </p:nvCxnSpPr>
        <p:spPr>
          <a:xfrm>
            <a:off x="0" y="44624"/>
            <a:ext cx="914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Изображение 6" descr="logo_fs_rzn.jpe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11560" cy="95235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2"/>
          <p:cNvSpPr txBox="1">
            <a:spLocks/>
          </p:cNvSpPr>
          <p:nvPr/>
        </p:nvSpPr>
        <p:spPr>
          <a:xfrm>
            <a:off x="323528" y="260648"/>
            <a:ext cx="8928992" cy="43204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служба по надзору в сфере здравоохранения</a:t>
            </a:r>
          </a:p>
        </p:txBody>
      </p:sp>
      <p:sp>
        <p:nvSpPr>
          <p:cNvPr id="7" name="Прямоугольник 7"/>
          <p:cNvSpPr>
            <a:spLocks noChangeArrowheads="1"/>
          </p:cNvSpPr>
          <p:nvPr/>
        </p:nvSpPr>
        <p:spPr bwMode="auto">
          <a:xfrm>
            <a:off x="2418978" y="5661248"/>
            <a:ext cx="4572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 организации государственного контроля качества оказания медицинской помощи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населению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А.Н. Шаронов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1016" y="1340768"/>
            <a:ext cx="914501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Коллегия </a:t>
            </a:r>
            <a:endParaRPr lang="ru-RU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службы по надзору в сфере здравоохранения на тему:  </a:t>
            </a:r>
            <a:endParaRPr lang="ru-RU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«Совершенствование государственного контроля качества и </a:t>
            </a:r>
            <a:endParaRPr lang="ru-RU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безопасности медицинской деятельности» </a:t>
            </a:r>
            <a:endParaRPr lang="ru-RU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ru-RU" sz="2000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0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29 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сентября 2015 года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06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712958" y="260648"/>
            <a:ext cx="8251530" cy="865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lIns="95782" tIns="47891" rIns="95782" bIns="47891" anchor="ctr"/>
          <a:lstStyle>
            <a:defPPr>
              <a:defRPr lang="ru-RU"/>
            </a:defPPr>
            <a:lvl1pPr marL="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82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644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465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286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107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2929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175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57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914400">
              <a:defRPr/>
            </a:pP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Принятые меры при выявлении нарушений порядков оказания медицинской помощи и стандартов медицинской помощи в 1-м полугодии 2014 и 2015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  <a:endParaRPr lang="ru-RU" alt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005355"/>
              </p:ext>
            </p:extLst>
          </p:nvPr>
        </p:nvGraphicFramePr>
        <p:xfrm>
          <a:off x="251521" y="1556789"/>
          <a:ext cx="8640960" cy="4896546"/>
        </p:xfrm>
        <a:graphic>
          <a:graphicData uri="http://schemas.openxmlformats.org/drawingml/2006/table">
            <a:tbl>
              <a:tblPr/>
              <a:tblGrid>
                <a:gridCol w="4464495"/>
                <a:gridCol w="1368152"/>
                <a:gridCol w="1368152"/>
                <a:gridCol w="1440161"/>
              </a:tblGrid>
              <a:tr h="1224135"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endParaRPr lang="ru-RU" sz="20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Принятые 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меры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endParaRPr lang="ru-RU" sz="20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endParaRPr lang="ru-RU" sz="20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 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69">
                <a:tc>
                  <a:txBody>
                    <a:bodyPr/>
                    <a:lstStyle/>
                    <a:p>
                      <a:pPr indent="90170"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Выдано предписаний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1595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1937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+21,4%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69">
                <a:tc>
                  <a:txBody>
                    <a:bodyPr/>
                    <a:lstStyle/>
                    <a:p>
                      <a:pPr indent="90170" algn="l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Составлено протоколов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246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+1,5 раза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135">
                <a:tc>
                  <a:txBody>
                    <a:bodyPr/>
                    <a:lstStyle/>
                    <a:p>
                      <a:pPr indent="90170" algn="l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Информация направлена в: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органы прокуратуры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+1,7 раза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69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правоохранительные органы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+3,0 раза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69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ОИВ субъекта 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+2,1 раза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444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712958" y="260648"/>
            <a:ext cx="8251530" cy="865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lIns="95782" tIns="47891" rIns="95782" bIns="47891" anchor="ctr"/>
          <a:lstStyle>
            <a:defPPr>
              <a:defRPr lang="ru-RU"/>
            </a:defPPr>
            <a:lvl1pPr marL="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82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644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465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286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107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2929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175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57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914400"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организации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осуществления медицинскими организациями внутреннего контроля качества и безопасности медицинской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в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1-м полугодии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 года</a:t>
            </a:r>
            <a:endParaRPr lang="ru-RU" alt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1281" y="1268760"/>
            <a:ext cx="8311394" cy="122413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Проведено 2033 проверки.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687 проверках выявлено 985 нарушений.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Выдано 687 предписаний. Составлен 71 протокол.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0186418"/>
              </p:ext>
            </p:extLst>
          </p:nvPr>
        </p:nvGraphicFramePr>
        <p:xfrm>
          <a:off x="391282" y="2492896"/>
          <a:ext cx="8311393" cy="4395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0694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712958" y="260648"/>
            <a:ext cx="8251530" cy="865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lIns="95782" tIns="47891" rIns="95782" bIns="47891" anchor="ctr"/>
          <a:lstStyle>
            <a:defPPr>
              <a:defRPr lang="ru-RU"/>
            </a:defPPr>
            <a:lvl1pPr marL="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82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644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465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286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107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2929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175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57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914400">
              <a:defRPr/>
            </a:pP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обращений граждан с жалобами на нарушение их прав в сфере охраны здоровья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1-м полугодии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 и 2015 годов</a:t>
            </a:r>
            <a:endParaRPr lang="ru-RU" alt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310633"/>
              </p:ext>
            </p:extLst>
          </p:nvPr>
        </p:nvGraphicFramePr>
        <p:xfrm>
          <a:off x="251520" y="1126083"/>
          <a:ext cx="8640959" cy="5731919"/>
        </p:xfrm>
        <a:graphic>
          <a:graphicData uri="http://schemas.openxmlformats.org/drawingml/2006/table">
            <a:tbl>
              <a:tblPr/>
              <a:tblGrid>
                <a:gridCol w="4621198"/>
                <a:gridCol w="1339321"/>
                <a:gridCol w="1340220"/>
                <a:gridCol w="1340220"/>
              </a:tblGrid>
              <a:tr h="219194">
                <a:tc rowSpan="2"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 е м а т и к 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90170"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Поступило обращений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91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Отказ в оказании медицинской помощи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-40,6%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1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Непредоставление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гарантированного объема медицинской помощи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-42,9%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1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Низкая доступность и качество медицинской помощи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164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234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+42,7%</a:t>
                      </a: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Нарушение права на оказание медицинской помощи лицам, отбывающим наказание в виде ограничения свободы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изм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1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Нарушение права выбора врача и медицинской организации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изм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1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Отказ в предоставлении информации о состоянии здоровья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-37,5%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1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Непредоставление информации о факторах, влияющих на здоровье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-2,0 раза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1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Нарушение права на приоритетную охрану здоровья детей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-2,1 раза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Медицинское вмешательство без получения добровольного информированного согласия гражданина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-2,6 раза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Несоблюдение врачебной тайны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-20,0%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с е г 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-24,4%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18" marR="627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01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712958" y="260648"/>
            <a:ext cx="8251530" cy="865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lIns="95782" tIns="47891" rIns="95782" bIns="47891" anchor="ctr"/>
          <a:lstStyle>
            <a:defPPr>
              <a:defRPr lang="ru-RU"/>
            </a:defPPr>
            <a:lvl1pPr marL="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82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644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465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286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107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2929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175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57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914400"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Административные регламенты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Росздравнадзора по вопросам контроля качества оказания медицинской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помощи</a:t>
            </a:r>
            <a:endParaRPr lang="ru-RU" alt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436196"/>
              </p:ext>
            </p:extLst>
          </p:nvPr>
        </p:nvGraphicFramePr>
        <p:xfrm>
          <a:off x="179512" y="1126085"/>
          <a:ext cx="8568952" cy="5694748"/>
        </p:xfrm>
        <a:graphic>
          <a:graphicData uri="http://schemas.openxmlformats.org/drawingml/2006/table">
            <a:tbl>
              <a:tblPr/>
              <a:tblGrid>
                <a:gridCol w="6294724"/>
                <a:gridCol w="2274228"/>
              </a:tblGrid>
              <a:tr h="273163"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Функция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60" marR="43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приказ 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Минздрава России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60" marR="43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325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проверок применения осуществляющими медицинскую деятельность организациями и индивидуальными предпринимателями порядков оказания медицинской помощи и стандартов медицинской помощи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60" marR="43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от 23.01.2015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12н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60" marR="43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744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проверок организации и осуществления ведомственного контроля и внутреннего контроля качества и безопасности медицинской деятельности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60" marR="43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23.01.2015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60" marR="43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9488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проверок соблюдения медицинскими работниками, руководителями медицинских организаций, фармацевтическими работниками и руководителями аптечных организаций ограничений, применяемых к указанным лицам при осуществлении профессиональной деятельности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60" marR="43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23.01.2015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14н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60" marR="43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6070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проверок соблюдения органами государственной власти и органами местного самоуправления, государственными внебюджетными фондами, а также осуществляющими медицинскую и фармацевтическую деятельность организациями и индивидуальными предпринимателями прав граждан в сфере охраны здоровья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60" marR="43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26.01.2015 № 19н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60" marR="43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2907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проверок соблюдения осуществляющими медицинскую деятельность организациями и индивидуальными предпринимателями порядков проведения медицинских экспертиз, медицинских осмотров и медицинских освидетельствований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60" marR="43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26.01.2015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20н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60" marR="43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9488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Предоставлению государственной услуги по лицензированию медицинской деятельности (за исключением указанной деятельности, осуществляемой медицинскими организациями и другими организациями, входящими в частную систему здравоохранения, на территории инновационного центра «Сколково»)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60" marR="43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26.01.2015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21н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60" marR="43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2651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лицензионного контроля медицинской деятельности (за исключением указанной деятельности, осуществляемой медицинскими организациями и другими организациями, входящими в частную систему здравоохранения, на территории инновационного центра «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Сколково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60" marR="43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07.07.2015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454н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60" marR="431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197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712958" y="260648"/>
            <a:ext cx="8251530" cy="865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lIns="95782" tIns="47891" rIns="95782" bIns="47891" anchor="ctr"/>
          <a:lstStyle>
            <a:defPPr>
              <a:defRPr lang="ru-RU"/>
            </a:defPPr>
            <a:lvl1pPr marL="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82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644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465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286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107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2929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175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57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914400">
              <a:defRPr/>
            </a:pPr>
            <a:endParaRPr lang="ru-RU" alt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908720"/>
            <a:ext cx="810751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 анализ соотнесения работ (услуг), составляющих медицинскую деятельность, с действующими порядками оказания медицинской помощи. 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результатам подготовлены предложения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по: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группировке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исключению отдельных работ (услуг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необходимости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разработки отсутствующих порядков оказания медицинской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помощи;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внесению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изменений и дополнений в постановление Правительства Российской Федерации от 16.04.2012 №291 «О лицензировании медицинской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деятельности…;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внесению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изменений и дополнений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Требования к организации и выполнению работ (услуг) при оказании первичной медико-санитарной, специализированной (в том числе высокотехнологичной), скорой (в том числе скорой специализированной), паллиативной медицинской помощи…, утвержденные приказом Минздрава России от 11.03.2013 №121н.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23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658859" y="163333"/>
            <a:ext cx="8251530" cy="865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lIns="95782" tIns="47891" rIns="95782" bIns="47891" anchor="ctr"/>
          <a:lstStyle>
            <a:defPPr>
              <a:defRPr lang="ru-RU"/>
            </a:defPPr>
            <a:lvl1pPr marL="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82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644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465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286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107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2929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175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57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914400"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Правоприменительная практика Росздравнадзора в 2014 и 2015 годах</a:t>
            </a:r>
            <a:endParaRPr lang="ru-RU" alt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39247"/>
              </p:ext>
            </p:extLst>
          </p:nvPr>
        </p:nvGraphicFramePr>
        <p:xfrm>
          <a:off x="316285" y="887370"/>
          <a:ext cx="8568952" cy="5988410"/>
        </p:xfrm>
        <a:graphic>
          <a:graphicData uri="http://schemas.openxmlformats.org/drawingml/2006/table">
            <a:tbl>
              <a:tblPr/>
              <a:tblGrid>
                <a:gridCol w="3985179"/>
                <a:gridCol w="1205803"/>
                <a:gridCol w="1205803"/>
                <a:gridCol w="1205803"/>
                <a:gridCol w="966364"/>
              </a:tblGrid>
              <a:tr h="220747">
                <a:tc rowSpan="2"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КоАП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817" marR="6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817" marR="6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мес. 2015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817" marR="6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29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протоколов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817" marR="6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штрафов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817" marR="6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протоколов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817" marR="6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штрафов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817" marR="6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44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Статья 6.30 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невыполнение медицинской организацией обязанности об информировании граждан о возможности получения медицинской помощи в рамках программы государственных гарантий бесплатного оказания гражданам медицинской помощи и территориальных программ государственных гарантий бесплатного оказания гражданам медицинской помощи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17" marR="6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817" marR="6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1737 тысяч рублей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817" marR="6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817" marR="6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2236 тысяч рублей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817" marR="6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009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Статья 6.32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нарушение требований законодательства в сфере охраны здоровья при проведении искусственного прерывания беременности, в том числе о получении информированного добровольного согласия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17" marR="6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817" marR="6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531 тысяч рублей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817" marR="6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817" marR="6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466 тысяч рублей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817" marR="6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893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980728"/>
            <a:ext cx="810751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части 2 статьи 64 Федерального закона от 21.11.2011 №323-ФЗ «Об основах охраны здоровья граждан в Российской Федерации» приказом Минздрава России от 07.07.2015 №422ан утверждены критерии оценки качества медицинской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помощи.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Росздравнадзором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16.03.2015 издан приказ №1620 «Об аттестации экспертов, привлекаемых Федеральной службой по надзору в сфере здравоохранения (территориальным органом Федеральной службы по надзору в сфере здравоохранения) к проведению мероприятий по контролю…» и начата аттестация экспертов, которая позволит сформировать реестр экспертов по различным клиническим специальностям и государственным функциям, возложенным на службу, и привлекать их к проведению контрольно-надзорных мероприятий.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Работа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в тесном взаимодействии с территориальными фондами ОМС с проведением аттестации экспертов, включенных фондами в территориальный реестр экспертов качества медицинской помощи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88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712958" y="260648"/>
            <a:ext cx="8251530" cy="865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lIns="95782" tIns="47891" rIns="95782" bIns="47891" anchor="ctr"/>
          <a:lstStyle>
            <a:defPPr>
              <a:defRPr lang="ru-RU"/>
            </a:defPPr>
            <a:lvl1pPr marL="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82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644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465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286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107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2929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175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57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914400"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механизмов государственного контроля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2297" y="980728"/>
            <a:ext cx="810751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Разработан проект федерального закона «О внесении изменений в отдельные законодательные акты Российской Федерации», предусматривающий внесение изменений в Федеральные законы от 21 ноября 2011 года № 323-ФЗ «Об основах охраны здоровья граждан в Российской Федерации» и от 26 декабря 2008 г. № 294-ФЗ «О защите прав юридических лиц и индивидуальных предпринимателей при осуществлении государственного контроля (надзора) и муниципального контроля» в части установления особенностей осуществления государственного контроля качества и безопасности медицинской деятельности, исключив необходимость согласования внеплановых выездных проверок с органами прокуратуры. 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связи с необходимостью установления единого подхода к организации и проведению внутреннего контроля качества и безопасности медицинской деятельности, независимо от ведомственной принадлежности и формы собственности, данным проектом предусмотрено, что указанный контроль осуществляется в порядке, устанавливаемом уполномоченным федеральным органом исполнительной власти.</a:t>
            </a:r>
          </a:p>
        </p:txBody>
      </p:sp>
    </p:spTree>
    <p:extLst>
      <p:ext uri="{BB962C8B-B14F-4D97-AF65-F5344CB8AC3E}">
        <p14:creationId xmlns:p14="http://schemas.microsoft.com/office/powerpoint/2010/main" val="424767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712958" y="260648"/>
            <a:ext cx="8251530" cy="865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lIns="95782" tIns="47891" rIns="95782" bIns="47891" anchor="ctr"/>
          <a:lstStyle>
            <a:defPPr>
              <a:defRPr lang="ru-RU"/>
            </a:defPPr>
            <a:lvl1pPr marL="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82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644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465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286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107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2929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175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57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914400"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механизмов государственного контроля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2296" y="980728"/>
            <a:ext cx="839219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Разработан проект федерального закона «О внесении изменений в Кодекс Российской Федерации об административных правонарушениях», содержащий нормы, обеспечивающие эффективные меры воздействия для устранения имеющихся нарушений в сфере здравоохранения путем установления новых видов административной ответственности за нарушения в сфере здравоохранения, связанные с угрозами причинения вреда жизни и здоровью граждан, в том числе ответственность за нарушения: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объема и условий оказания медицинской помощи в соответствии с ПГГ и ТПГГ, включая несоблюдение сроков ожидания медицинской помощи;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назначения и выписывания лекарственных препаратов;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порядков оказания медицинской помощи в части несоблюдения установленных ими обязательных требований, влияющих на качество медицинской помощи;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 граждан в сфере охраны здоровья.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Принятие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дополнений создаст отсутствующий в настоящее время правовой механизм принуждения юридических и должностных лиц к исполнению вышеперечисленных требований законодательства в сфере охраны здоровья.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настоящее время стадия публичного обсуждения законопроекта завершена.</a:t>
            </a:r>
          </a:p>
        </p:txBody>
      </p:sp>
    </p:spTree>
    <p:extLst>
      <p:ext uri="{BB962C8B-B14F-4D97-AF65-F5344CB8AC3E}">
        <p14:creationId xmlns:p14="http://schemas.microsoft.com/office/powerpoint/2010/main" val="26862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712958" y="260648"/>
            <a:ext cx="8251530" cy="865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lIns="95782" tIns="47891" rIns="95782" bIns="47891" anchor="ctr"/>
          <a:lstStyle>
            <a:defPPr>
              <a:defRPr lang="ru-RU"/>
            </a:defPPr>
            <a:lvl1pPr marL="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82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644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465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286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107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2929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175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57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914400"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механизмов государственного контроля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6065" y="1412776"/>
            <a:ext cx="871641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3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Применение с 01.01.2018 риск-ориентированного подхода к планированию и проведению мероприятий по контролю и надзору с учетом классов (категорий) опасности будет способствовать совершенствованию контрольно-надзорной деятельности в том числе в сфере здравоохранения.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Разработаны и проходят публичное обсуждение проекты нормативных правовых актов, предусматривающих внесение изменений в постановление Правительства РФ от 16.04.2012 № 291 «О лицензировании медицинской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деятельности…, в части оптимизации требований к организации и выполнению указанных работ (услуг).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5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Совершенствуются формы статистической отчетности, представляемой медицинскими организациями.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6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Разрабатываются двадцать пять порядков и правил оказания медицинской помощи по отдельным профилям, проведения медицинских экспертиз, медицинских осмотров и освидетельствований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40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Прямоугольник 2"/>
          <p:cNvSpPr>
            <a:spLocks noChangeArrowheads="1"/>
          </p:cNvSpPr>
          <p:nvPr/>
        </p:nvSpPr>
        <p:spPr bwMode="auto">
          <a:xfrm>
            <a:off x="683568" y="44624"/>
            <a:ext cx="846043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87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качества и безопасности медицинской деятельности» </a:t>
            </a:r>
          </a:p>
        </p:txBody>
      </p:sp>
      <p:sp>
        <p:nvSpPr>
          <p:cNvPr id="4100" name="Прямоугольник 3"/>
          <p:cNvSpPr>
            <a:spLocks noChangeArrowheads="1"/>
          </p:cNvSpPr>
          <p:nvPr/>
        </p:nvSpPr>
        <p:spPr bwMode="auto">
          <a:xfrm>
            <a:off x="611560" y="611977"/>
            <a:ext cx="845624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21.11.2011 №323-ФЗ </a:t>
            </a:r>
            <a:endParaRPr lang="ru-RU" sz="16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основах охраны здоровья граждан в Российской Федерации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1" name="Прямоугольник 6"/>
          <p:cNvSpPr>
            <a:spLocks noChangeArrowheads="1"/>
          </p:cNvSpPr>
          <p:nvPr/>
        </p:nvSpPr>
        <p:spPr bwMode="auto">
          <a:xfrm>
            <a:off x="179512" y="1052736"/>
            <a:ext cx="903649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качества и безопасности медицинской деятельности осуществляется в следующих формах (трехуровневый контроль)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9078" y="2060848"/>
            <a:ext cx="2609752" cy="65053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контроль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348062" y="2058387"/>
            <a:ext cx="2421855" cy="65053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Ведомственный контроль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047456" y="2058386"/>
            <a:ext cx="2556171" cy="65053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контроль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1619672" y="1719266"/>
            <a:ext cx="432048" cy="360040"/>
          </a:xfrm>
          <a:prstGeom prst="downArrow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09078" y="4228426"/>
            <a:ext cx="2609752" cy="239092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ru-RU" sz="1200" b="1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88. Государственный контроль качества и безопасности медицинской деятельности</a:t>
            </a:r>
          </a:p>
          <a:p>
            <a:pPr algn="ctr">
              <a:defRPr/>
            </a:pPr>
            <a:endParaRPr lang="ru-RU" sz="1200" b="1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1200" b="1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Российской Федерации</a:t>
            </a:r>
          </a:p>
          <a:p>
            <a:pPr algn="ctr" eaLnBrk="1" hangingPunct="1">
              <a:defRPr/>
            </a:pPr>
            <a:r>
              <a:rPr lang="ru-RU" sz="1200" b="1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от 12.11.2012 № 1152</a:t>
            </a:r>
            <a:br>
              <a:rPr lang="ru-RU" sz="1200" b="1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Положения о государственном контроле качества и безопасности медицинской деятельности»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348061" y="4228426"/>
            <a:ext cx="2421855" cy="239092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89. Ведомственный контроль качества и безопасности медицинской деятельности</a:t>
            </a:r>
          </a:p>
          <a:p>
            <a:pPr algn="ctr">
              <a:defRPr/>
            </a:pP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Минздрава России </a:t>
            </a:r>
          </a:p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21.12.2012 № 1340н</a:t>
            </a:r>
          </a:p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порядка организации и проведения ведомственного контроля качества и безопасности медицинской деятельности»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156176" y="4228426"/>
            <a:ext cx="2687695" cy="239092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90. Внутренний контроль качества и безопасности медицинской деятельности</a:t>
            </a:r>
          </a:p>
          <a:p>
            <a:pPr algn="ctr">
              <a:defRPr/>
            </a:pP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  </a:t>
            </a:r>
          </a:p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НПА</a:t>
            </a:r>
          </a:p>
          <a:p>
            <a:pPr algn="ctr">
              <a:defRPr/>
            </a:pPr>
            <a:endParaRPr lang="ru-RU" sz="1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существляется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порядке, установленном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руководителем медицинской организации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</a:t>
            </a:fld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трелка вниз 22"/>
          <p:cNvSpPr/>
          <p:nvPr/>
        </p:nvSpPr>
        <p:spPr>
          <a:xfrm>
            <a:off x="4481735" y="1719266"/>
            <a:ext cx="432048" cy="360040"/>
          </a:xfrm>
          <a:prstGeom prst="downArrow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Стрелка вниз 23"/>
          <p:cNvSpPr/>
          <p:nvPr/>
        </p:nvSpPr>
        <p:spPr>
          <a:xfrm>
            <a:off x="7111080" y="1700808"/>
            <a:ext cx="432048" cy="360040"/>
          </a:xfrm>
          <a:prstGeom prst="downArrow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трелка вниз 24"/>
          <p:cNvSpPr/>
          <p:nvPr/>
        </p:nvSpPr>
        <p:spPr>
          <a:xfrm rot="10800000">
            <a:off x="1619672" y="2708920"/>
            <a:ext cx="432048" cy="360040"/>
          </a:xfrm>
          <a:prstGeom prst="downArrow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трелка вниз 25"/>
          <p:cNvSpPr/>
          <p:nvPr/>
        </p:nvSpPr>
        <p:spPr>
          <a:xfrm rot="10800000">
            <a:off x="4481735" y="2750565"/>
            <a:ext cx="432048" cy="360040"/>
          </a:xfrm>
          <a:prstGeom prst="downArrow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Стрелка вниз 26"/>
          <p:cNvSpPr/>
          <p:nvPr/>
        </p:nvSpPr>
        <p:spPr>
          <a:xfrm rot="10800000">
            <a:off x="7143985" y="2763400"/>
            <a:ext cx="432048" cy="360040"/>
          </a:xfrm>
          <a:prstGeom prst="downArrow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09078" y="3123440"/>
            <a:ext cx="2609752" cy="98576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Росздравнадзор,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Роструд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ОИВ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047456" y="3154723"/>
            <a:ext cx="2796415" cy="95448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муниципальные и частные учреждения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здравоохранения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348062" y="3103124"/>
            <a:ext cx="2421855" cy="100608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ФОИВ, ОИВ субъекта РФ в сфере здравоохранения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92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712958" y="260648"/>
            <a:ext cx="8251530" cy="865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lIns="95782" tIns="47891" rIns="95782" bIns="47891" anchor="ctr"/>
          <a:lstStyle>
            <a:defPPr>
              <a:defRPr lang="ru-RU"/>
            </a:defPPr>
            <a:lvl1pPr marL="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82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644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465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286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107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2929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175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57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914400">
              <a:defRPr/>
            </a:pP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работы территориальных органов Росздравнадзора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9025" y="1844824"/>
            <a:ext cx="846144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недостаточное привлечение к проверкам экспертов: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 порядков оказания медицинской помощи - 15,8% проверок;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 порядков проведения медицинских экспертиз, медицинских осмотров и медицинских освидетельствований - 3,9% проверок.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денежных средств, выделенных территориальным органам для оплаты услуг экспертов (по состоянию на 11.09.2015):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менее 10 процентов - 44 территориальных органа (55%);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50 процентов - 15 территориальных органов (19%).</a:t>
            </a:r>
          </a:p>
        </p:txBody>
      </p:sp>
    </p:spTree>
    <p:extLst>
      <p:ext uri="{BB962C8B-B14F-4D97-AF65-F5344CB8AC3E}">
        <p14:creationId xmlns:p14="http://schemas.microsoft.com/office/powerpoint/2010/main" val="181169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712958" y="260648"/>
            <a:ext cx="8251530" cy="865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lIns="95782" tIns="47891" rIns="95782" bIns="47891" anchor="ctr"/>
          <a:lstStyle>
            <a:defPPr>
              <a:defRPr lang="ru-RU"/>
            </a:defPPr>
            <a:lvl1pPr marL="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82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644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465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286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107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2929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175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57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914400">
              <a:defRPr/>
            </a:pP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работы территориальных органов Росздравнадзора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412776"/>
            <a:ext cx="846144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кратчайший срок осуществить аттестацию экспертов по различным клиническим специальностям и государственным функциям, возложенным на Росздравнадзор, в том числе с участием ТФОМС;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Привлекать экспертов, к проведению контрольно-надзорных мероприятий, в том числе по экспертизе качества медицинской помощи с обязательным участием аккредитованных экспертов в контрольных мероприятиях при проверках случаев детской смертности, материнской смертности, наступления вследствие действия (бездействия) медицинских работников неблагоприятного исхода, в том числе в случаях отказов в оказании медицинской помощи, оказания медицинской помощи, получивших общественный резонанс.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3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Использовать экстерриториальный принцип привлечения экспертов в случаях возможного возникновения конфликтов интересов в целях обеспечения независимости экспертных выводов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75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712958" y="260648"/>
            <a:ext cx="8251530" cy="865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lIns="95782" tIns="47891" rIns="95782" bIns="47891" anchor="ctr"/>
          <a:lstStyle>
            <a:defPPr>
              <a:defRPr lang="ru-RU"/>
            </a:defPPr>
            <a:lvl1pPr marL="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82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644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465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286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107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2929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175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57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914400">
              <a:defRPr/>
            </a:pP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работы территориальных органов Росздравнадзора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628800"/>
            <a:ext cx="846144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недостаточная подготовка сотрудников по вопросам своевременного и правильного оформления документов по административным нарушениям, принятие решений по которым относится к компетенции службы.  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Путь решения: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памятки о процессуальном порядке рассмотрения дел об административных правонарушениях;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 семинаров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00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712958" y="260648"/>
            <a:ext cx="8251530" cy="865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lIns="95782" tIns="47891" rIns="95782" bIns="47891" anchor="ctr"/>
          <a:lstStyle>
            <a:defPPr>
              <a:defRPr lang="ru-RU"/>
            </a:defPPr>
            <a:lvl1pPr marL="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82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644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465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286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107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2929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175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57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914400">
              <a:defRPr/>
            </a:pP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работы территориальных органов Росздравнадзора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9025" y="1412776"/>
            <a:ext cx="834365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недостаточная оперативность на поступающую информацию (в том числе жалобы) об отказах в оказании медицинской помощи, некачественное оказание медицинской помощи, особенно социально незащищенным группам граждан.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Путь решения: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неотложных вопросов в течение 24 часов с задействованием «горячих линий» органов управления здравоохранением субъектов Российской Федерации, территориальных фондов обязательного медицинского страхования и страховых медицинских организаций. </a:t>
            </a:r>
          </a:p>
        </p:txBody>
      </p:sp>
    </p:spTree>
    <p:extLst>
      <p:ext uri="{BB962C8B-B14F-4D97-AF65-F5344CB8AC3E}">
        <p14:creationId xmlns:p14="http://schemas.microsoft.com/office/powerpoint/2010/main" val="258374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24</a:t>
            </a:fld>
            <a:endParaRPr lang="ru-RU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712958" y="260648"/>
            <a:ext cx="8251530" cy="865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lIns="95782" tIns="47891" rIns="95782" bIns="47891" anchor="ctr"/>
          <a:lstStyle>
            <a:defPPr>
              <a:defRPr lang="ru-RU"/>
            </a:defPPr>
            <a:lvl1pPr marL="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82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644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465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286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107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2929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175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57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914400">
              <a:defRPr/>
            </a:pP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работы территориальных органов Росздравнадзора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550244"/>
            <a:ext cx="846144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низкий уровень информированности о состоянии и проблемных вопросах в организации оказания медицинской помощи жителям субъекта Российской Федерации.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Путь решения: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регулярное взаимодействие с общественными 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пациентскими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организациями, комитетами ветеранов войн, региональными отделениями Общероссийского Народного Фронта и др. заинтересованными организациями по обсуждению проблемных вопросов организации оказания медицинской помощи и её качества в субъектах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val="7366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04" y="2204864"/>
            <a:ext cx="88569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16"/>
          <p:cNvSpPr txBox="1">
            <a:spLocks noChangeArrowheads="1"/>
          </p:cNvSpPr>
          <p:nvPr/>
        </p:nvSpPr>
        <p:spPr bwMode="auto">
          <a:xfrm>
            <a:off x="18652" y="4376717"/>
            <a:ext cx="91440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SharonovAN@roszdravnadzor.ru</a:t>
            </a:r>
            <a:endParaRPr lang="ru-RU" sz="2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195736" y="5664150"/>
            <a:ext cx="4572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А.Н. Шаронов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организации государственного контроля качества оказания медицинской помощи населению</a:t>
            </a:r>
          </a:p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5876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611560" y="259309"/>
            <a:ext cx="8322890" cy="865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lIns="95782" tIns="47891" rIns="95782" bIns="47891" anchor="ctr"/>
          <a:lstStyle>
            <a:defPPr>
              <a:defRPr lang="ru-RU"/>
            </a:defPPr>
            <a:lvl1pPr marL="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82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644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465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286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107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2929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175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57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defRPr/>
            </a:pP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Выявленные нарушения при проведении проверок по контролю за соблюдением прав граждан в сфере охраны здоровья </a:t>
            </a:r>
          </a:p>
          <a:p>
            <a:pPr algn="ctr" defTabSz="914400">
              <a:defRPr/>
            </a:pP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1-м полугодии 2014 и 2015 годов 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5779553"/>
              </p:ext>
            </p:extLst>
          </p:nvPr>
        </p:nvGraphicFramePr>
        <p:xfrm>
          <a:off x="107504" y="1340768"/>
          <a:ext cx="882694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7864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712958" y="260648"/>
            <a:ext cx="8322890" cy="865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lIns="95782" tIns="47891" rIns="95782" bIns="47891" anchor="ctr"/>
          <a:lstStyle>
            <a:defPPr>
              <a:defRPr lang="ru-RU"/>
            </a:defPPr>
            <a:lvl1pPr marL="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82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644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465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286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107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2929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175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57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defRPr/>
            </a:pP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Принятые меры при выявлении нарушений прав граждан в сфере охраны здоровья в 1-м полугодии 2014 и 2015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  <a:endParaRPr lang="ru-RU" alt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632072"/>
              </p:ext>
            </p:extLst>
          </p:nvPr>
        </p:nvGraphicFramePr>
        <p:xfrm>
          <a:off x="251520" y="1844823"/>
          <a:ext cx="8640959" cy="3744416"/>
        </p:xfrm>
        <a:graphic>
          <a:graphicData uri="http://schemas.openxmlformats.org/drawingml/2006/table">
            <a:tbl>
              <a:tblPr/>
              <a:tblGrid>
                <a:gridCol w="4284173"/>
                <a:gridCol w="1379649"/>
                <a:gridCol w="1320954"/>
                <a:gridCol w="1656183"/>
              </a:tblGrid>
              <a:tr h="936104"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Принятые меры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 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indent="9017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Выдано предписаний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1307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+25,7%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indent="9017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Составлено протоколов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166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+1,7 раза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indent="90170" algn="l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Информация направлена в: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органы прокуратуры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218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286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+31,2%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правоохранительные органы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+2,1 раза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ОИВ субъекта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+2,3 раза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17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712958" y="260648"/>
            <a:ext cx="8322890" cy="865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lIns="95782" tIns="47891" rIns="95782" bIns="47891" anchor="ctr"/>
          <a:lstStyle>
            <a:defPPr>
              <a:defRPr lang="ru-RU"/>
            </a:defPPr>
            <a:lvl1pPr marL="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82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644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465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286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107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2929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175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57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defRPr/>
            </a:pP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проведенных Росздравнадзором проверках в организациях различной формы собственности 2014-2015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годах</a:t>
            </a:r>
            <a:endParaRPr lang="ru-RU" alt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4171273"/>
              </p:ext>
            </p:extLst>
          </p:nvPr>
        </p:nvGraphicFramePr>
        <p:xfrm>
          <a:off x="179512" y="1412776"/>
          <a:ext cx="8523163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718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712958" y="260648"/>
            <a:ext cx="8322890" cy="865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lIns="95782" tIns="47891" rIns="95782" bIns="47891" anchor="ctr"/>
          <a:lstStyle>
            <a:defPPr>
              <a:defRPr lang="ru-RU"/>
            </a:defPPr>
            <a:lvl1pPr marL="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82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644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465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286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107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2929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175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57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порядков оказания медицинской помощи в 2015 году</a:t>
            </a:r>
            <a:endParaRPr lang="ru-RU" alt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544" y="1196752"/>
            <a:ext cx="8311394" cy="1800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Чаще других нарушения выявлялись в субъектах: Республики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Алтай, Башкортостан, Бурятия, Калмыкия и Хакасия,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Алтайский и  Забайкальский края,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Амурская, Астраханская, Белгородская, Иркутская, Курганская, Курская, Ульяновская области, город Санкт-Петербург и др.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3409617"/>
              </p:ext>
            </p:extLst>
          </p:nvPr>
        </p:nvGraphicFramePr>
        <p:xfrm>
          <a:off x="556736" y="3067621"/>
          <a:ext cx="8239386" cy="3536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790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712958" y="260648"/>
            <a:ext cx="8251530" cy="865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lIns="95782" tIns="47891" rIns="95782" bIns="47891" anchor="ctr"/>
          <a:lstStyle>
            <a:defPPr>
              <a:defRPr lang="ru-RU"/>
            </a:defPPr>
            <a:lvl1pPr marL="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82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644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465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286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107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2929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175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57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defRPr/>
            </a:pP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медицинскими организациями порядков оказания медицинской помощи в 2014 -2015 годах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1146873"/>
              </p:ext>
            </p:extLst>
          </p:nvPr>
        </p:nvGraphicFramePr>
        <p:xfrm>
          <a:off x="221752" y="1126083"/>
          <a:ext cx="8451155" cy="5599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664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712958" y="260648"/>
            <a:ext cx="8251530" cy="865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lIns="95782" tIns="47891" rIns="95782" bIns="47891" anchor="ctr"/>
          <a:lstStyle>
            <a:defPPr>
              <a:defRPr lang="ru-RU"/>
            </a:defPPr>
            <a:lvl1pPr marL="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82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644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465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286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107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2929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175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57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defRPr/>
            </a:pP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частые нарушения порядков оказания медицинской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помощи (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профилям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2576045"/>
              </p:ext>
            </p:extLst>
          </p:nvPr>
        </p:nvGraphicFramePr>
        <p:xfrm>
          <a:off x="179512" y="1484784"/>
          <a:ext cx="8568952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236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712958" y="260648"/>
            <a:ext cx="8251530" cy="865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lIns="95782" tIns="47891" rIns="95782" bIns="47891" anchor="ctr"/>
          <a:lstStyle>
            <a:defPPr>
              <a:defRPr lang="ru-RU"/>
            </a:defPPr>
            <a:lvl1pPr marL="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82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644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465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286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107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2929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1750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572" algn="l" defTabSz="957644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914400">
              <a:defRPr/>
            </a:pP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медицинских организациях</a:t>
            </a:r>
          </a:p>
          <a:p>
            <a:pPr lvl="0" algn="ctr" defTabSz="914400"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полугодии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- 2015 годов</a:t>
            </a:r>
            <a:endParaRPr lang="ru-RU" alt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6031204"/>
              </p:ext>
            </p:extLst>
          </p:nvPr>
        </p:nvGraphicFramePr>
        <p:xfrm>
          <a:off x="323528" y="1196752"/>
          <a:ext cx="849694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5883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10071</TotalTime>
  <Words>2049</Words>
  <Application>Microsoft Office PowerPoint</Application>
  <PresentationFormat>Экран (4:3)</PresentationFormat>
  <Paragraphs>315</Paragraphs>
  <Slides>25</Slides>
  <Notes>19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Arial</vt:lpstr>
      <vt:lpstr>Arial Black</vt:lpstr>
      <vt:lpstr>Calibri</vt:lpstr>
      <vt:lpstr>Symbol</vt:lpstr>
      <vt:lpstr>Times New Roman</vt:lpstr>
      <vt:lpstr>Главная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Корочкин Александр Викторович</dc:creator>
  <cp:lastModifiedBy>Шаронов Анатолий Николаевич</cp:lastModifiedBy>
  <cp:revision>888</cp:revision>
  <cp:lastPrinted>2015-05-27T18:37:59Z</cp:lastPrinted>
  <dcterms:created xsi:type="dcterms:W3CDTF">2012-08-31T09:55:51Z</dcterms:created>
  <dcterms:modified xsi:type="dcterms:W3CDTF">2015-09-29T06:16:29Z</dcterms:modified>
</cp:coreProperties>
</file>