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21"/>
  </p:notesMasterIdLst>
  <p:sldIdLst>
    <p:sldId id="256" r:id="rId2"/>
    <p:sldId id="257" r:id="rId3"/>
    <p:sldId id="277" r:id="rId4"/>
    <p:sldId id="258" r:id="rId5"/>
    <p:sldId id="259" r:id="rId6"/>
    <p:sldId id="278" r:id="rId7"/>
    <p:sldId id="282" r:id="rId8"/>
    <p:sldId id="280" r:id="rId9"/>
    <p:sldId id="281" r:id="rId10"/>
    <p:sldId id="260" r:id="rId11"/>
    <p:sldId id="261" r:id="rId12"/>
    <p:sldId id="265" r:id="rId13"/>
    <p:sldId id="266" r:id="rId14"/>
    <p:sldId id="268" r:id="rId15"/>
    <p:sldId id="269" r:id="rId16"/>
    <p:sldId id="270" r:id="rId17"/>
    <p:sldId id="279" r:id="rId18"/>
    <p:sldId id="274" r:id="rId19"/>
    <p:sldId id="275" r:id="rId20"/>
  </p:sldIdLst>
  <p:sldSz cx="9144000" cy="6858000" type="screen4x3"/>
  <p:notesSz cx="6815138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2840" autoAdjust="0"/>
  </p:normalViewPr>
  <p:slideViewPr>
    <p:cSldViewPr>
      <p:cViewPr>
        <p:scale>
          <a:sx n="89" d="100"/>
          <a:sy n="89" d="100"/>
        </p:scale>
        <p:origin x="-773" y="7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8616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392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9618" y="0"/>
            <a:ext cx="295392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C20301-7DC9-4D8A-BAFE-E0D1C28079FA}" type="datetimeFigureOut">
              <a:rPr lang="ru-RU" smtClean="0"/>
              <a:t>29.09.2015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6125"/>
            <a:ext cx="497046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675" y="4722814"/>
            <a:ext cx="5451790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9"/>
            <a:ext cx="295392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9618" y="9444039"/>
            <a:ext cx="295392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A1282F-9116-4D23-9A7D-A5D9A883E8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12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8CA6BC37AB1B30FB18C18FED998C47D1875C7C8749ACA4DA04BA26FEq3W8H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1282F-9116-4D23-9A7D-A5D9A883E84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3472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 данным Департамента здравоохранения города Москвы верификация гриппа, в том числе по типу возбудителя, осуществляется ГБУЗ «ИКБ № 1 ДЗМ» совместно с ФГБУ «ФНИЦЭИ им. Н.Ф.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Гамалеи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 для госпитализированных больных, так же материал от больных ОРВИ и гриппом направляется в вирусологическую лабораторию ФБУЗ «Центр гигиены и эпидемиологии в городе Москве». Вместе с тем, данных о мощностях вышеуказанных медицинских организаций не представлено, что не позволяет объективно оценивать возможности лабораторной диагностики в период.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1282F-9116-4D23-9A7D-A5D9A883E844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0813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1282F-9116-4D23-9A7D-A5D9A883E844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6882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1282F-9116-4D23-9A7D-A5D9A883E844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6173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2015-2016 гг. план вакцинации против гриппа составляет: 1 010 800 взрослого населения и 415 100 детей. Прогнозируемое число госпитализируемых составляет 71336 чел. (10% населения).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1282F-9116-4D23-9A7D-A5D9A883E844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7281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1282F-9116-4D23-9A7D-A5D9A883E844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8212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Произведён расчёт потребности в противовирусных препаратах. Анализ запасов (суммарно для амбулаторной и стационарной помощи) выявил дефицит (указан в %) следующих препаратов: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- 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рибовирин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табл. (92,9%);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-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тамифлю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флак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(98,0%);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тамифлю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капс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(33,4%);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-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реленза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упак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(94,8%);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-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гриппферон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флак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(93,7%);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-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виферон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св. (88,9%);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-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реаферон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флак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(74,9%);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-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инарон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флак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(95,4%).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	Достаточное количество в запасе только одного препарата –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арбидола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табл. (101,4%).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	Расчётная потребность аппаратов искусственной вентиляции лёгких составляет 1338 шт., в наличии имеется лишь 1287 (96,2%). Запланированы к приобретению 193 аппарата.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	Требуемый запас масок для защиты органов дыхания составляет 2 806 788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шт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в наличии имеется 2 528 100 шт.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1282F-9116-4D23-9A7D-A5D9A883E844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76632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Потребность в коечном фонде для госпитализации больных гриппом по данным субъектов составляет 8368 коек, в наличии имеется 2593 коек (30,9%) в 59 инфекционных стационарах, планируется дополнительно развернуть 5600 коек в 37 стационарах.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	Существует дефицит медицинского персонала (врачей и средних медицинских работников), которых планируется привлечь дополнительно (7633 чел.).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1282F-9116-4D23-9A7D-A5D9A883E844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9936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1282F-9116-4D23-9A7D-A5D9A883E844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4605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1282F-9116-4D23-9A7D-A5D9A883E844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30118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1282F-9116-4D23-9A7D-A5D9A883E844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5327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Проверочные мероприятия проведенные по поручению Росздравнадзора.</a:t>
            </a:r>
          </a:p>
          <a:p>
            <a:endParaRPr lang="ru-RU" dirty="0" smtClean="0"/>
          </a:p>
          <a:p>
            <a:r>
              <a:rPr lang="ru-RU" dirty="0" smtClean="0"/>
              <a:t>В августе и сентябре 2015 года Территориальным органом по поручению Федеральной службы по надзору в сфере здравоохранения Российской Федерации  были проведены проверки Департамента здравоохранения города Москвы и Министерства здравоохранения Московской области на предмет готовности к эпидемическому сезону 2015-2016.</a:t>
            </a:r>
          </a:p>
          <a:p>
            <a:r>
              <a:rPr lang="ru-RU" dirty="0" smtClean="0"/>
              <a:t>В ходе проверки  были поставлены задачи проверить следующее:</a:t>
            </a:r>
          </a:p>
          <a:p>
            <a:r>
              <a:rPr lang="ru-RU" dirty="0" smtClean="0"/>
              <a:t>- Нормативно-правовое обеспечение;</a:t>
            </a:r>
          </a:p>
          <a:p>
            <a:r>
              <a:rPr lang="ru-RU" dirty="0" smtClean="0"/>
              <a:t>- Оценка плана дополнительной вакцинации пред эпидемическим сезон;</a:t>
            </a:r>
          </a:p>
          <a:p>
            <a:r>
              <a:rPr lang="ru-RU" dirty="0" smtClean="0"/>
              <a:t>- Наличие необходимого количества вакцин в субъектах Федерации;</a:t>
            </a:r>
          </a:p>
          <a:p>
            <a:r>
              <a:rPr lang="ru-RU" dirty="0" smtClean="0"/>
              <a:t>- Наличие лекарственных препаратов для лечения ОРВИ и гриппа;</a:t>
            </a:r>
          </a:p>
          <a:p>
            <a:r>
              <a:rPr lang="ru-RU" dirty="0" smtClean="0"/>
              <a:t>- Диагностические возможности медицинских организаций субъектов;</a:t>
            </a:r>
          </a:p>
          <a:p>
            <a:r>
              <a:rPr lang="ru-RU" dirty="0" smtClean="0"/>
              <a:t>- Количество коек для размещения больных и резервные возможности субъектов;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1282F-9116-4D23-9A7D-A5D9A883E84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3868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Нормативно-правовая база Российской Федерации в части подготовки к сезонному подъему заболеваемости ОРВИ и гриппом.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Подготовка к эпидемиологическому сезону 2015-2016 регламентирована  Постановлением Главного государственного санитарного врача РФ от 20.08.2015 № 39 «О мероприятиях по профилактике гриппа и острых респираторных вирусных инфекций в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эпидсезоне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2015 - 2016 годов» и включает в себя требования  Федерального закона от 30 марта 1999 года № 52-ФЗ «О санитарно-эпидемиологическом благополучии населения», Федерального закона от 17.09.1998 № 157-ФЗ «Об иммунопрофилактике инфекционных болезней», Федерального закона от 21.11.2011 </a:t>
            </a:r>
            <a:r>
              <a:rPr lang="ru-RU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№ 323-ФЗ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«Об охране здоровья граждан в Российской Федерации», санитарно-эпидемиологические правила СП 3.1.2.3117-13 «Профилактика гриппа и других острых респираторных вирусных инфекций» и приказ Министерства здравоохранения Российской Федерации от 21.03.2014 № 125н «Об утверждении национального календаря профилактических прививок и календаря профилактических прививок по эпидемическим показаниям».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1282F-9116-4D23-9A7D-A5D9A883E84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19818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городе Москве на данный момент правовою основу составляют следующе документы: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- приказ Департамента здравоохранения города Москвы от 24.09.2014 № 830 «О проведений мероприятий по сезонной профилактике гриппа и острых респираторных вирусных инфекции в городе Москве на 2014-2015 гг.»;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- приказ  Департамента здравоохранения города Москвы от 04.07.2015 № 614 «Об утверждении календаря профилактических прививок и календаря профилактических прививок по эпидемическим показаниям»;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- распоряжение Департамента здравоохранения города Москвы от 05.02.2015 № 112-р «О проведении иммунизации против кори в медицинских организациях государственной системы здравоохранения города Москвы»;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- распоряжение Департамента здравоохранения города Москвы от 05.02.2015 № 113-р «О проведении дополнительной иммунизации против кори».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Вместе с тем, оперативный плана по организации работы подведомственных Департаменту здравоохранения города Москвы в период эпидемического подъема заболеваемости ОРВИ и гриппом и актуальное нормативное обеспечение по профилактике острых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распираторных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вирусных инфекций и гриппа на 2015-2016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гг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отсутствуют.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1282F-9116-4D23-9A7D-A5D9A883E84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21920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соответствии с данными предоставленными Департаментом здравоохранения города Москвы в 2014-2015 гг. от гриппа было привито 100% запланированного контингента граждан. На 2015 год количество заявленных вакцин против гриппа с учетом переходящего остатка на 2016 год соответствует запланированному количеству лиц, подлежащих вакцинации.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1282F-9116-4D23-9A7D-A5D9A883E84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79819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1282F-9116-4D23-9A7D-A5D9A883E844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9165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1282F-9116-4D23-9A7D-A5D9A883E844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1327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Вместе с тем в ходе плановых, внеплановых выездных и документарных проверок медицинских организаций, подведомственных Департаменту здравоохранения за 2015 год, в части мероприятий направленных на контроль за организацией иммунопрофилактикой, были выявлены следующие нарушения: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«Детская городская поликлиника № 10 Департамента здравоохранения города Москвы»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отсутствовали МИБП против полиомиелита с 01.04.2015 по 20.04.2015;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отсутствовали МИБП «БЦЖ-М» с 01.04.2015 по 16.04.2015;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отсутствовали МИБП против гепатита В с 01.04.2015 по 17.06.2015;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остатки вышеуказанных и иных вакцин не («БЦЖ, «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Кубо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-ко») не позволяли в течение 2015 г. осуществлять вакцинацию прикрепленного населения в полном объеме и установленные сроки, в соответствии с приказом Минздрава России от 21.03.2014 № 125н «Об утверждении национального календаря профилактических прививок и календаря профилактических прививок по эпидемическим показаниям», что было подтверждено амбулаторными картами пациентов.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«Городская поликлиника № 191 Департамента здравоохранения города Москвы»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течение 2015 года отсутствует запас вакцин против гепатита «В» для вакцинации в соответствии с Национальным календарем профилактических прививок, утвержденным приказом Минздрава России от 21.03.2014 №125н «Об утверждении национального календаря профилактических прививок и календаря профилактических прививок по эпидемическим показаниям».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«Детская городская поликлиника № 42 Департамента здравоохранения города Москвы»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прививочном кабинете в холодильнике хранятся лекарственны препараты (вакцины), хранение которых осуществлялось с нарушением температурного режима, установленного производителем (при температуре 9 градусов С на дату 06.01.2015, согласно журнала регистрации температурного режима холодильника прививочного кабинета):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 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Варилакс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вакцина против ветряной оспы живая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аттенуированная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лиофилизат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для приготовления раствора для подкожного введения, 1 доза вакцины в комплекте с растворителем – вода для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иньекций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(0.5 мл), стерильно, подкожно производства «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ГлаксоСмитКляйн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Байолоджикалз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с.а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.», срок годности – до 1 марта 2015 г., в количестве 3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амп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 Вакцина коклюшно-дифтерийно-столбнячная адсорбированная (АКДС-вакцина) для профилактики дифтерии, коклюша и столбняка, суспензия для внутримышечного введения 0.5 мл/доза 1 мл (2 дозы),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стирильно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условия хранения «хранить при температуре от 2 до 8 градусов С», срок годности – до 01 сентября 2015 г., в количестве 34 доз (17 ампул).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связи с выявленными нарушениями, Территориальным органом было выдано предписание от 05.02.2015 №44/15 об утилизации вакцин с нарушенными условиями хранения.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Вместе с тем,  в отчете о количестве списанных и утилизированных ИЛП в медицинских организациях Департамента здравоохранения города Москвы за 2014 и 2015 гг. информация о списании вакцин в ГБУЗ «ДГП № 42 ДЗМ» отсутствует, что позволяет сделать вывод о недостаточном владении информацией Департаментом здравоохранения г. Москвы о списанных и утилизированных вакцинах подведомственными медицинскими </a:t>
            </a:r>
            <a:r>
              <a:rPr lang="ru-RU" sz="1200" b="1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организациями.</a:t>
            </a: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«Детская городская поликлиника № 125 Департамента здравоохранения города Москвы»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 апреля 2015 года отсутствует достаточный запас вакцин против гепатита «В» для вакцинации детей в соответствии с Национальным календарем прививок утвержденным приказом Минздрава России от 21.03.2014 №125н «Об утверждении национального календаря профилактических прививок и календаря профилактических прививок по эпидемическим показаниям».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«Детская городская поликлиника № 81 Департамента здравоохранения города Москвы»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2015 года отсутствует достаточный запас вакцин против гепатита «В» для вакцинации детей в соответствии с Национальным календарем прививок утвержденным приказом Минздрава России от 21.03.2014 №125н «Об утверждении национального календаря профилактических прививок и календаря профилактических прививок по эпидемическим показаниям».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«Детская городская поликлиника № 39 Департамента здравоохранения города Москвы» в период с 19.01.2015 г. по 30.01.2015 г., с 10.02.2015 по 18.02.2015 г. отсутствовали вакцины против гепатита «В» для вакцинации детей в соответствии с Национальным календарем прививок утвержденным приказом Минздрава России от 21.03.2014 №125н «Об утверждении национального календаря профилактических прививок и календаря профилактических прививок по эпидемическим показаниям».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«Детская городская поликлиника № 131 Департамента здравоохранения города Москвы»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период с 01.04.2015 г. по 09.04.2015 г. отсутствовала вакцина БЦЖ-М и с 09.04.2015 по 07.05.2015 г. отсутствовала вакцина против гепатита «В» для вакцинации детей в соответствии с Национальным календарем прививок утвержденным приказом Минздрава России от 21.03.2014 №125н «Об утверждении национального календаря профилактических прививок и календаря профилактических прививок по эпидемическим показаниям».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«Городская больница № 3 Департамента здравоохранения города Москвы»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связи с отсутствием поступления в достаточном количестве в 2015 г. вакцин против гепатита «В» нарушается Национальный календарь профилактических прививок, утвержденный приказом Минздрава России от 21.03.2014 №125н «Об утверждении национального календаря профилактических прививок и календаря профилактических прививок по эпидемическим показаниям».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 момент проверки остаток вакцины против гепатита «В» 5 доз, начиная с марта 2015 г. вакцинация проводится детям из групп риска (по эпидемиологическим показаниям), а не всем новорожденным.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 осуществляется мониторинг, в соответствии со ст. 65 Федерального закона от 12.04.2010 №61-ФЗ «Об обращении лекарственных средств», приостановления применения лекарственных средств в отношении вакцин, которые поставляются поставщиками миную больничную аптеку в клинические отделения.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«Городская клиническая больница № 24 Департамента здравоохранения города Москвы»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 обладает необходимым запасом вакцин против гепатита «В» для вакцинации новорожденных в соответствии с Национальным календарём профилактических прививок, утвержденным приказом Минздрава России от 21.03.2014 №125н "Об утверждении национального календаря профилактических прививок и календаря профилактических прививок по эпидемическим показаниям". На момент проверки остаток составляет 5 доз, при потребности 10-20 доз в сутки (среднесуточные затраты за 2014 г.).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отношении детей, получающих лечение за счёт средств ОМС иммунопрофилактика не проводится,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истории развития новорожденных вносится отметка об отсутствии вакцины (истории развития новорожденных №№2658, 2658). 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то же время детям, находящимся на лечении по договору платных услуг, либо по полису ДМС, иммунопрофилактика проводится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Представленные выше сведения в совокупности подтверждают, что в городе Москве в 2015 году имел место дефицит препаратов (вакцин) для иммунопрофилактики ряда инфекционных заболеваний, включенных в Национальных календарь прививок. В критической ситуации отсутствия объективной информации и управления ситуацией со стороны Департамента здравоохранения города Москвы руководители медицинских организаций, не обладающие полнотой сведений о ситуации, были вынуждены принимать решения «на местах» о порядке расходования (создания резерва) небольшого количества вакцин 2014 г. Последствия данных решений, например, о начале цикла вакцинации детей не входящих в группу риска от гепатита «В», повлекли невозможность ревакцинации, ввиду отсутствия новых поставок вакцин, а оценивая ретроспективно – неэффективное расходование средств.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1282F-9116-4D23-9A7D-A5D9A883E844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8582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2015 году в связи с переходом системы на одноканальное финансирование, Департамент здравоохранения города Москвы не осуществлял централизованных закупок противогриппозных препаратов, соответственно, определить объемы возможной помощи населению в эпидемический период в данном регионе не представляется возможным.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1282F-9116-4D23-9A7D-A5D9A883E844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6249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29.09.2015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29.09.2015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84"/>
            <a:ext cx="1205792" cy="90283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836712"/>
            <a:ext cx="8229600" cy="4608512"/>
          </a:xfrm>
        </p:spPr>
        <p:txBody>
          <a:bodyPr/>
          <a:lstStyle/>
          <a:p>
            <a:pPr algn="ctr"/>
            <a:r>
              <a:rPr lang="ru-RU" sz="3000" b="1" dirty="0" smtClean="0"/>
              <a:t>Контроль готовности к сезонному подъему заболеваемости ОРВИ и гриппом</a:t>
            </a:r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3000" dirty="0" smtClean="0"/>
              <a:t>в </a:t>
            </a:r>
            <a:r>
              <a:rPr lang="ru-RU" sz="3000" dirty="0"/>
              <a:t>органах государственной власти субъектов Российской Федерации </a:t>
            </a:r>
            <a:r>
              <a:rPr lang="ru-RU" sz="3000" dirty="0" smtClean="0"/>
              <a:t>города Москвы и Московской области</a:t>
            </a:r>
            <a:br>
              <a:rPr lang="ru-RU" sz="3000" dirty="0" smtClean="0"/>
            </a:br>
            <a:r>
              <a:rPr lang="ru-RU" sz="3000" dirty="0"/>
              <a:t/>
            </a:r>
            <a:br>
              <a:rPr lang="ru-RU" sz="3000" dirty="0"/>
            </a:br>
            <a:r>
              <a:rPr lang="ru-RU" sz="3000" dirty="0" smtClean="0"/>
              <a:t/>
            </a:r>
            <a:br>
              <a:rPr lang="ru-RU" sz="3000" dirty="0" smtClean="0"/>
            </a:br>
            <a:endParaRPr lang="ru-RU" sz="3000" dirty="0"/>
          </a:p>
        </p:txBody>
      </p:sp>
      <p:sp>
        <p:nvSpPr>
          <p:cNvPr id="3" name="TextBox 2"/>
          <p:cNvSpPr txBox="1"/>
          <p:nvPr/>
        </p:nvSpPr>
        <p:spPr>
          <a:xfrm>
            <a:off x="827583" y="4156"/>
            <a:ext cx="76544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Cambria" pitchFamily="18" charset="0"/>
                <a:cs typeface="Arial" pitchFamily="34" charset="0"/>
              </a:rPr>
              <a:t>Территориальный </a:t>
            </a:r>
            <a:r>
              <a:rPr lang="ru-RU" sz="1600" dirty="0" smtClean="0">
                <a:latin typeface="Cambria" pitchFamily="18" charset="0"/>
                <a:cs typeface="Arial" pitchFamily="34" charset="0"/>
              </a:rPr>
              <a:t>орган Федеральной службы </a:t>
            </a:r>
            <a:r>
              <a:rPr lang="ru-RU" sz="1600" dirty="0">
                <a:latin typeface="Cambria" pitchFamily="18" charset="0"/>
                <a:cs typeface="Arial" pitchFamily="34" charset="0"/>
              </a:rPr>
              <a:t>по надзору в сфере </a:t>
            </a:r>
            <a:endParaRPr lang="ru-RU" sz="1600" dirty="0" smtClean="0">
              <a:latin typeface="Cambria" pitchFamily="18" charset="0"/>
              <a:cs typeface="Arial" pitchFamily="34" charset="0"/>
            </a:endParaRPr>
          </a:p>
          <a:p>
            <a:pPr algn="ctr"/>
            <a:r>
              <a:rPr lang="ru-RU" sz="1600" dirty="0" smtClean="0">
                <a:latin typeface="Cambria" pitchFamily="18" charset="0"/>
                <a:cs typeface="Arial" pitchFamily="34" charset="0"/>
              </a:rPr>
              <a:t>здравоохранения по </a:t>
            </a:r>
            <a:r>
              <a:rPr lang="ru-RU" sz="1600" dirty="0">
                <a:latin typeface="Cambria" pitchFamily="18" charset="0"/>
                <a:cs typeface="Arial" pitchFamily="34" charset="0"/>
              </a:rPr>
              <a:t>городу Москве и Московской области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3528" y="6282898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400" dirty="0" smtClean="0">
              <a:latin typeface="+mj-lt"/>
              <a:cs typeface="Arial" pitchFamily="34" charset="0"/>
            </a:endParaRPr>
          </a:p>
          <a:p>
            <a:pPr algn="ctr"/>
            <a:r>
              <a:rPr lang="ru-RU" sz="1400" dirty="0" smtClean="0">
                <a:latin typeface="+mj-lt"/>
                <a:cs typeface="Arial" pitchFamily="34" charset="0"/>
              </a:rPr>
              <a:t>Москва, 2015 год</a:t>
            </a:r>
            <a:endParaRPr lang="ru-RU" sz="1400" dirty="0">
              <a:latin typeface="+mj-lt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5661248"/>
            <a:ext cx="5256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+mj-lt"/>
                <a:cs typeface="Arial" pitchFamily="34" charset="0"/>
              </a:rPr>
              <a:t>Докладчик: </a:t>
            </a:r>
            <a:r>
              <a:rPr lang="ru-RU" sz="1600" dirty="0" err="1">
                <a:latin typeface="+mj-lt"/>
                <a:cs typeface="Arial" pitchFamily="34" charset="0"/>
              </a:rPr>
              <a:t>в</a:t>
            </a:r>
            <a:r>
              <a:rPr lang="ru-RU" sz="1600" dirty="0" err="1" smtClean="0">
                <a:latin typeface="+mj-lt"/>
                <a:cs typeface="Arial" pitchFamily="34" charset="0"/>
              </a:rPr>
              <a:t>рио</a:t>
            </a:r>
            <a:r>
              <a:rPr lang="ru-RU" sz="1600" dirty="0" smtClean="0">
                <a:latin typeface="+mj-lt"/>
                <a:cs typeface="Arial" pitchFamily="34" charset="0"/>
              </a:rPr>
              <a:t> </a:t>
            </a:r>
            <a:r>
              <a:rPr lang="ru-RU" sz="1600" dirty="0">
                <a:latin typeface="+mj-lt"/>
                <a:cs typeface="Arial" pitchFamily="34" charset="0"/>
              </a:rPr>
              <a:t>руководителя </a:t>
            </a:r>
            <a:r>
              <a:rPr lang="ru-RU" sz="1600" dirty="0" err="1">
                <a:latin typeface="+mj-lt"/>
                <a:cs typeface="Arial" pitchFamily="34" charset="0"/>
              </a:rPr>
              <a:t>Д.Ю.Павлюков</a:t>
            </a:r>
            <a:endParaRPr lang="ru-RU" sz="1600" dirty="0">
              <a:latin typeface="+mj-lt"/>
              <a:cs typeface="Arial" pitchFamily="34" charset="0"/>
            </a:endParaRPr>
          </a:p>
          <a:p>
            <a:endParaRPr lang="ru-RU" sz="1600" dirty="0">
              <a:latin typeface="+mj-lt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22" y="0"/>
            <a:ext cx="1466325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23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4684" y="116632"/>
            <a:ext cx="7859216" cy="1373014"/>
          </a:xfrm>
        </p:spPr>
        <p:txBody>
          <a:bodyPr/>
          <a:lstStyle/>
          <a:p>
            <a:r>
              <a:rPr lang="ru-RU" sz="2400" b="1" dirty="0" smtClean="0"/>
              <a:t>Диагностические возможности </a:t>
            </a:r>
            <a:r>
              <a:rPr lang="ru-RU" sz="2400" b="1" dirty="0"/>
              <a:t>медицинских </a:t>
            </a:r>
            <a:r>
              <a:rPr lang="ru-RU" sz="2400" b="1" dirty="0" smtClean="0"/>
              <a:t> организаций Департамента здравоохранения города Москвы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Cambria" pitchFamily="18" charset="0"/>
              </a:rPr>
              <a:t>В городе Москве </a:t>
            </a:r>
            <a:r>
              <a:rPr lang="ru-RU" dirty="0">
                <a:latin typeface="Cambria" pitchFamily="18" charset="0"/>
              </a:rPr>
              <a:t>верификация </a:t>
            </a:r>
            <a:r>
              <a:rPr lang="ru-RU" dirty="0" smtClean="0">
                <a:latin typeface="Cambria" pitchFamily="18" charset="0"/>
              </a:rPr>
              <a:t>гриппа (в </a:t>
            </a:r>
            <a:r>
              <a:rPr lang="ru-RU" dirty="0">
                <a:latin typeface="Cambria" pitchFamily="18" charset="0"/>
              </a:rPr>
              <a:t>том числе по типу </a:t>
            </a:r>
            <a:r>
              <a:rPr lang="ru-RU" dirty="0" smtClean="0">
                <a:latin typeface="Cambria" pitchFamily="18" charset="0"/>
              </a:rPr>
              <a:t>возбудителя) </a:t>
            </a:r>
            <a:r>
              <a:rPr lang="ru-RU" dirty="0">
                <a:latin typeface="Cambria" pitchFamily="18" charset="0"/>
              </a:rPr>
              <a:t>осуществляется ГБУЗ «ИКБ № 1 ДЗМ» </a:t>
            </a:r>
            <a:r>
              <a:rPr lang="ru-RU" dirty="0" smtClean="0">
                <a:latin typeface="Cambria" pitchFamily="18" charset="0"/>
              </a:rPr>
              <a:t>и </a:t>
            </a:r>
            <a:r>
              <a:rPr lang="ru-RU" dirty="0">
                <a:latin typeface="Cambria" pitchFamily="18" charset="0"/>
              </a:rPr>
              <a:t>ФГБУ «ФНИЦЭИ им. Н.Ф. </a:t>
            </a:r>
            <a:r>
              <a:rPr lang="ru-RU" dirty="0" err="1">
                <a:latin typeface="Cambria" pitchFamily="18" charset="0"/>
              </a:rPr>
              <a:t>Гамалеи</a:t>
            </a:r>
            <a:r>
              <a:rPr lang="ru-RU" dirty="0">
                <a:latin typeface="Cambria" pitchFamily="18" charset="0"/>
              </a:rPr>
              <a:t>» для </a:t>
            </a:r>
            <a:r>
              <a:rPr lang="ru-RU" dirty="0" smtClean="0">
                <a:latin typeface="Cambria" pitchFamily="18" charset="0"/>
              </a:rPr>
              <a:t>стационарных больных</a:t>
            </a:r>
            <a:r>
              <a:rPr lang="ru-RU" dirty="0">
                <a:latin typeface="Cambria" pitchFamily="18" charset="0"/>
              </a:rPr>
              <a:t>, </a:t>
            </a:r>
            <a:r>
              <a:rPr lang="ru-RU" dirty="0" smtClean="0">
                <a:latin typeface="Cambria" pitchFamily="18" charset="0"/>
              </a:rPr>
              <a:t>а также в вирусологической лаборатории </a:t>
            </a:r>
            <a:r>
              <a:rPr lang="ru-RU" dirty="0">
                <a:latin typeface="Cambria" pitchFamily="18" charset="0"/>
              </a:rPr>
              <a:t>ФБУЗ «Центр гигиены и </a:t>
            </a:r>
            <a:r>
              <a:rPr lang="ru-RU" dirty="0" smtClean="0">
                <a:latin typeface="Cambria" pitchFamily="18" charset="0"/>
              </a:rPr>
              <a:t>эпидемиологии </a:t>
            </a:r>
            <a:r>
              <a:rPr lang="ru-RU" dirty="0">
                <a:latin typeface="Cambria" pitchFamily="18" charset="0"/>
              </a:rPr>
              <a:t>в городе Москве». </a:t>
            </a:r>
            <a:endParaRPr lang="ru-RU" dirty="0" smtClean="0">
              <a:latin typeface="Cambria" pitchFamily="18" charset="0"/>
            </a:endParaRPr>
          </a:p>
          <a:p>
            <a:pPr algn="just"/>
            <a:r>
              <a:rPr lang="ru-RU" dirty="0" smtClean="0">
                <a:latin typeface="Cambria" pitchFamily="18" charset="0"/>
              </a:rPr>
              <a:t>Диагностические мощности указанных медицинских организаций Департаментом здравоохранения города Москвы просчитаны не были, </a:t>
            </a:r>
            <a:r>
              <a:rPr lang="ru-RU" dirty="0">
                <a:latin typeface="Cambria" pitchFamily="18" charset="0"/>
              </a:rPr>
              <a:t>что </a:t>
            </a:r>
            <a:r>
              <a:rPr lang="ru-RU" dirty="0" smtClean="0">
                <a:latin typeface="Cambria" pitchFamily="18" charset="0"/>
              </a:rPr>
              <a:t>не позволяет дать объективную оценку </a:t>
            </a:r>
            <a:r>
              <a:rPr lang="ru-RU" dirty="0">
                <a:latin typeface="Cambria" pitchFamily="18" charset="0"/>
              </a:rPr>
              <a:t>возможности лабораторной диагностики в период эпидемического подъема. </a:t>
            </a:r>
          </a:p>
          <a:p>
            <a:endParaRPr lang="ru-RU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54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3254" y="188640"/>
            <a:ext cx="8352928" cy="1512168"/>
          </a:xfrm>
        </p:spPr>
        <p:txBody>
          <a:bodyPr anchor="t"/>
          <a:lstStyle/>
          <a:p>
            <a:r>
              <a:rPr lang="ru-RU" sz="2400" b="1" dirty="0" smtClean="0"/>
              <a:t>Основной и дополнительный коечный фонд для больных с ОРВИ и гриппом </a:t>
            </a:r>
            <a:r>
              <a:rPr lang="ru-RU" sz="2400" b="1" smtClean="0"/>
              <a:t>в городе </a:t>
            </a:r>
            <a:r>
              <a:rPr lang="ru-RU" sz="2400" b="1" dirty="0" smtClean="0"/>
              <a:t>Москве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7620000" cy="4800600"/>
          </a:xfrm>
        </p:spPr>
        <p:txBody>
          <a:bodyPr/>
          <a:lstStyle/>
          <a:p>
            <a:pPr algn="just"/>
            <a:r>
              <a:rPr lang="ru-RU" dirty="0">
                <a:latin typeface="Cambria" pitchFamily="18" charset="0"/>
              </a:rPr>
              <a:t>В городе Москве </a:t>
            </a:r>
            <a:r>
              <a:rPr lang="ru-RU" dirty="0" smtClean="0">
                <a:latin typeface="Cambria" pitchFamily="18" charset="0"/>
              </a:rPr>
              <a:t>для </a:t>
            </a:r>
            <a:r>
              <a:rPr lang="ru-RU" dirty="0">
                <a:latin typeface="Cambria" pitchFamily="18" charset="0"/>
              </a:rPr>
              <a:t>госпитализации взрослых больных с ОРВИ и гриппом функционирует 231 инфекционная койка, в том числе 69 </a:t>
            </a:r>
            <a:r>
              <a:rPr lang="ru-RU" dirty="0" smtClean="0">
                <a:latin typeface="Cambria" pitchFamily="18" charset="0"/>
              </a:rPr>
              <a:t>акушерско-инфекционных.</a:t>
            </a:r>
          </a:p>
          <a:p>
            <a:pPr algn="just"/>
            <a:r>
              <a:rPr lang="ru-RU" dirty="0" smtClean="0">
                <a:latin typeface="Cambria" pitchFamily="18" charset="0"/>
              </a:rPr>
              <a:t>Для </a:t>
            </a:r>
            <a:r>
              <a:rPr lang="ru-RU" dirty="0">
                <a:latin typeface="Cambria" pitchFamily="18" charset="0"/>
              </a:rPr>
              <a:t>лечения детей больных ОРВИ и гриппом предусмотрено 889 </a:t>
            </a:r>
            <a:r>
              <a:rPr lang="ru-RU" dirty="0" smtClean="0">
                <a:latin typeface="Cambria" pitchFamily="18" charset="0"/>
              </a:rPr>
              <a:t>коек.</a:t>
            </a:r>
          </a:p>
          <a:p>
            <a:pPr algn="just"/>
            <a:r>
              <a:rPr lang="ru-RU" dirty="0" smtClean="0">
                <a:latin typeface="Cambria" pitchFamily="18" charset="0"/>
              </a:rPr>
              <a:t>Для </a:t>
            </a:r>
            <a:r>
              <a:rPr lang="ru-RU" dirty="0">
                <a:latin typeface="Cambria" pitchFamily="18" charset="0"/>
              </a:rPr>
              <a:t>оказания специализированной медицинской помощи предусмотрено перепрофилирование в первую очередь инфекционного коечного </a:t>
            </a:r>
            <a:r>
              <a:rPr lang="ru-RU" dirty="0" smtClean="0">
                <a:latin typeface="Cambria" pitchFamily="18" charset="0"/>
              </a:rPr>
              <a:t>фонда до </a:t>
            </a:r>
            <a:r>
              <a:rPr lang="ru-RU" dirty="0">
                <a:latin typeface="Cambria" pitchFamily="18" charset="0"/>
              </a:rPr>
              <a:t>508 </a:t>
            </a:r>
            <a:r>
              <a:rPr lang="ru-RU" dirty="0" smtClean="0">
                <a:latin typeface="Cambria" pitchFamily="18" charset="0"/>
              </a:rPr>
              <a:t>коек </a:t>
            </a:r>
            <a:r>
              <a:rPr lang="ru-RU" dirty="0">
                <a:latin typeface="Cambria" pitchFamily="18" charset="0"/>
              </a:rPr>
              <a:t>(ГБУЗ «ИКБ 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ru-RU" dirty="0" smtClean="0">
                <a:latin typeface="Cambria" pitchFamily="18" charset="0"/>
              </a:rPr>
              <a:t>№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ru-RU" dirty="0" smtClean="0">
                <a:latin typeface="Cambria" pitchFamily="18" charset="0"/>
              </a:rPr>
              <a:t>1 </a:t>
            </a:r>
            <a:r>
              <a:rPr lang="ru-RU" dirty="0">
                <a:latin typeface="Cambria" pitchFamily="18" charset="0"/>
              </a:rPr>
              <a:t>ДЗМ</a:t>
            </a:r>
            <a:r>
              <a:rPr lang="ru-RU" dirty="0" smtClean="0">
                <a:latin typeface="Cambria" pitchFamily="18" charset="0"/>
              </a:rPr>
              <a:t>» 408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ru-RU" dirty="0" smtClean="0">
                <a:latin typeface="Cambria" pitchFamily="18" charset="0"/>
              </a:rPr>
              <a:t> коек</a:t>
            </a:r>
            <a:r>
              <a:rPr lang="en-US" dirty="0">
                <a:latin typeface="Cambria" pitchFamily="18" charset="0"/>
              </a:rPr>
              <a:t>,</a:t>
            </a:r>
            <a:r>
              <a:rPr lang="ru-RU" dirty="0" smtClean="0">
                <a:latin typeface="Cambria" pitchFamily="18" charset="0"/>
              </a:rPr>
              <a:t> ГБУЗ </a:t>
            </a:r>
            <a:r>
              <a:rPr lang="ru-RU" dirty="0">
                <a:latin typeface="Cambria" pitchFamily="18" charset="0"/>
              </a:rPr>
              <a:t>«ИКБ № 2 ДЗМ</a:t>
            </a:r>
            <a:r>
              <a:rPr lang="ru-RU" dirty="0" smtClean="0">
                <a:latin typeface="Cambria" pitchFamily="18" charset="0"/>
              </a:rPr>
              <a:t>»</a:t>
            </a:r>
            <a:r>
              <a:rPr lang="en-US" dirty="0" smtClean="0">
                <a:latin typeface="Cambria" pitchFamily="18" charset="0"/>
              </a:rPr>
              <a:t> 1</a:t>
            </a:r>
            <a:r>
              <a:rPr lang="ru-RU" dirty="0" smtClean="0">
                <a:latin typeface="Cambria" pitchFamily="18" charset="0"/>
              </a:rPr>
              <a:t>00 </a:t>
            </a:r>
            <a:r>
              <a:rPr lang="ru-RU" dirty="0">
                <a:latin typeface="Cambria" pitchFamily="18" charset="0"/>
              </a:rPr>
              <a:t>коек).</a:t>
            </a:r>
          </a:p>
        </p:txBody>
      </p:sp>
    </p:spTree>
    <p:extLst>
      <p:ext uri="{BB962C8B-B14F-4D97-AF65-F5344CB8AC3E}">
        <p14:creationId xmlns:p14="http://schemas.microsoft.com/office/powerpoint/2010/main" val="308984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9826" y="166876"/>
            <a:ext cx="8136904" cy="1412776"/>
          </a:xfrm>
        </p:spPr>
        <p:txBody>
          <a:bodyPr anchor="t"/>
          <a:lstStyle/>
          <a:p>
            <a:r>
              <a:rPr lang="ru-RU" sz="2400" b="1" dirty="0" smtClean="0"/>
              <a:t>Нормативно-правовое обеспечение Министерства здравоохранения Московской области в части подготовки к сезонному подъему заболеваемости ОРВИ и гриппом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latin typeface="Cambria" pitchFamily="18" charset="0"/>
              </a:rPr>
              <a:t>приказ </a:t>
            </a:r>
            <a:r>
              <a:rPr lang="ru-RU" dirty="0">
                <a:latin typeface="Cambria" pitchFamily="18" charset="0"/>
              </a:rPr>
              <a:t>Министерства здравоохранения </a:t>
            </a:r>
            <a:r>
              <a:rPr lang="ru-RU" dirty="0" err="1" smtClean="0">
                <a:latin typeface="Cambria" pitchFamily="18" charset="0"/>
              </a:rPr>
              <a:t>Москов</a:t>
            </a:r>
            <a:r>
              <a:rPr lang="ru-RU" dirty="0" smtClean="0">
                <a:latin typeface="Cambria" pitchFamily="18" charset="0"/>
              </a:rPr>
              <a:t>-</a:t>
            </a:r>
            <a:endParaRPr lang="en-US" dirty="0" smtClean="0">
              <a:latin typeface="Cambria" pitchFamily="18" charset="0"/>
            </a:endParaRPr>
          </a:p>
          <a:p>
            <a:pPr marL="354013" indent="0" algn="just">
              <a:buNone/>
            </a:pPr>
            <a:r>
              <a:rPr lang="ru-RU" dirty="0" err="1" smtClean="0">
                <a:latin typeface="Cambria" pitchFamily="18" charset="0"/>
              </a:rPr>
              <a:t>ской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>
                <a:latin typeface="Cambria" pitchFamily="18" charset="0"/>
              </a:rPr>
              <a:t>области от 11.08.2015 №1114 «О мерах по </a:t>
            </a:r>
            <a:endParaRPr lang="en-US" dirty="0" smtClean="0">
              <a:latin typeface="Cambria" pitchFamily="18" charset="0"/>
            </a:endParaRPr>
          </a:p>
          <a:p>
            <a:pPr marL="354013" indent="0" algn="just">
              <a:buNone/>
            </a:pPr>
            <a:r>
              <a:rPr lang="ru-RU" dirty="0" smtClean="0">
                <a:latin typeface="Cambria" pitchFamily="18" charset="0"/>
              </a:rPr>
              <a:t>профилактике </a:t>
            </a:r>
            <a:r>
              <a:rPr lang="ru-RU" dirty="0">
                <a:latin typeface="Cambria" pitchFamily="18" charset="0"/>
              </a:rPr>
              <a:t>заболеваний гриппом и ОРВИ </a:t>
            </a:r>
            <a:endParaRPr lang="en-US" dirty="0" smtClean="0">
              <a:latin typeface="Cambria" pitchFamily="18" charset="0"/>
            </a:endParaRPr>
          </a:p>
          <a:p>
            <a:pPr marL="354013" indent="0" algn="just">
              <a:buNone/>
            </a:pPr>
            <a:r>
              <a:rPr lang="ru-RU" dirty="0" smtClean="0">
                <a:latin typeface="Cambria" pitchFamily="18" charset="0"/>
              </a:rPr>
              <a:t>в </a:t>
            </a:r>
            <a:r>
              <a:rPr lang="ru-RU" dirty="0">
                <a:latin typeface="Cambria" pitchFamily="18" charset="0"/>
              </a:rPr>
              <a:t>Московской области в эпидемиологическом </a:t>
            </a:r>
            <a:endParaRPr lang="en-US" dirty="0" smtClean="0">
              <a:latin typeface="Cambria" pitchFamily="18" charset="0"/>
            </a:endParaRPr>
          </a:p>
          <a:p>
            <a:pPr marL="354013" indent="0" algn="just">
              <a:buNone/>
            </a:pPr>
            <a:r>
              <a:rPr lang="ru-RU" dirty="0" smtClean="0">
                <a:latin typeface="Cambria" pitchFamily="18" charset="0"/>
              </a:rPr>
              <a:t>сезоне </a:t>
            </a:r>
            <a:r>
              <a:rPr lang="ru-RU" dirty="0">
                <a:latin typeface="Cambria" pitchFamily="18" charset="0"/>
              </a:rPr>
              <a:t>2015-2016 годов</a:t>
            </a:r>
            <a:r>
              <a:rPr lang="ru-RU" dirty="0" smtClean="0">
                <a:latin typeface="Cambria" pitchFamily="18" charset="0"/>
              </a:rPr>
              <a:t>»</a:t>
            </a:r>
            <a:endParaRPr lang="ru-RU" dirty="0">
              <a:latin typeface="Cambria" pitchFamily="18" charset="0"/>
            </a:endParaRPr>
          </a:p>
          <a:p>
            <a:pPr algn="just"/>
            <a:r>
              <a:rPr lang="ru-RU" dirty="0" smtClean="0">
                <a:latin typeface="Cambria" pitchFamily="18" charset="0"/>
              </a:rPr>
              <a:t>поручение </a:t>
            </a:r>
            <a:r>
              <a:rPr lang="ru-RU" dirty="0">
                <a:latin typeface="Cambria" pitchFamily="18" charset="0"/>
              </a:rPr>
              <a:t>Министерства здравоохранения Московской области от 17.08.2015 №пр-7196/2015 «Об представлении еженедельных сведений о вакцинации населения против гриппа</a:t>
            </a:r>
            <a:r>
              <a:rPr lang="ru-RU" dirty="0" smtClean="0">
                <a:latin typeface="Cambria" pitchFamily="18" charset="0"/>
              </a:rPr>
              <a:t>»</a:t>
            </a:r>
            <a:endParaRPr lang="ru-RU" dirty="0">
              <a:latin typeface="Cambria" pitchFamily="18" charset="0"/>
            </a:endParaRPr>
          </a:p>
          <a:p>
            <a:pPr algn="just"/>
            <a:r>
              <a:rPr lang="ru-RU" dirty="0" smtClean="0">
                <a:latin typeface="Cambria" pitchFamily="18" charset="0"/>
              </a:rPr>
              <a:t>поручение </a:t>
            </a:r>
            <a:r>
              <a:rPr lang="ru-RU" dirty="0">
                <a:latin typeface="Cambria" pitchFamily="18" charset="0"/>
              </a:rPr>
              <a:t>Министерства здравоохранения Московской области от 17.08.2015 №пр-7197/2015 «О готовности медицинских учреждений к </a:t>
            </a:r>
            <a:r>
              <a:rPr lang="ru-RU" dirty="0" err="1">
                <a:latin typeface="Cambria" pitchFamily="18" charset="0"/>
              </a:rPr>
              <a:t>эпидсезону</a:t>
            </a:r>
            <a:r>
              <a:rPr lang="ru-RU" dirty="0">
                <a:latin typeface="Cambria" pitchFamily="18" charset="0"/>
              </a:rPr>
              <a:t> гриппа 2015-2016 годов</a:t>
            </a:r>
            <a:r>
              <a:rPr lang="ru-RU" dirty="0" smtClean="0">
                <a:latin typeface="Cambria" pitchFamily="18" charset="0"/>
              </a:rPr>
              <a:t>»</a:t>
            </a:r>
            <a:endParaRPr lang="ru-RU" dirty="0">
              <a:latin typeface="Cambria" pitchFamily="18" charset="0"/>
            </a:endParaRPr>
          </a:p>
          <a:p>
            <a:pPr algn="just"/>
            <a:r>
              <a:rPr lang="ru-RU" dirty="0" smtClean="0">
                <a:latin typeface="Cambria" pitchFamily="18" charset="0"/>
              </a:rPr>
              <a:t>поручение </a:t>
            </a:r>
            <a:r>
              <a:rPr lang="ru-RU" dirty="0">
                <a:latin typeface="Cambria" pitchFamily="18" charset="0"/>
              </a:rPr>
              <a:t>Министерства здравоохранения Московской области от 20.08.2015 №пр-7382/2015 «О готовности медицинских учреждений к </a:t>
            </a:r>
            <a:r>
              <a:rPr lang="ru-RU" dirty="0" err="1">
                <a:latin typeface="Cambria" pitchFamily="18" charset="0"/>
              </a:rPr>
              <a:t>эпидсезоны</a:t>
            </a:r>
            <a:r>
              <a:rPr lang="ru-RU" dirty="0">
                <a:latin typeface="Cambria" pitchFamily="18" charset="0"/>
              </a:rPr>
              <a:t> гриппа 2015-2016 годов</a:t>
            </a:r>
            <a:r>
              <a:rPr lang="ru-RU" dirty="0" smtClean="0">
                <a:latin typeface="Cambria" pitchFamily="18" charset="0"/>
              </a:rPr>
              <a:t>»</a:t>
            </a:r>
            <a:endParaRPr lang="ru-RU" dirty="0">
              <a:latin typeface="Cambria" pitchFamily="18" charset="0"/>
            </a:endParaRPr>
          </a:p>
          <a:p>
            <a:pPr marL="114300" indent="0">
              <a:buNone/>
            </a:pPr>
            <a:endParaRPr lang="ru-RU" dirty="0">
              <a:latin typeface="Cambria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5284" y="1340768"/>
            <a:ext cx="1623084" cy="2105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71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0938" y="188640"/>
            <a:ext cx="7620000" cy="1143000"/>
          </a:xfrm>
        </p:spPr>
        <p:txBody>
          <a:bodyPr/>
          <a:lstStyle/>
          <a:p>
            <a:pPr algn="just"/>
            <a:r>
              <a:rPr lang="ru-RU" sz="2400" b="1" dirty="0"/>
              <a:t>Оценка плана дополнительной вакцинации пред эпидемическим сезоном 2015-2016 Министерства здравоохранения Московской </a:t>
            </a:r>
            <a:r>
              <a:rPr lang="ru-RU" sz="2400" b="1" dirty="0" smtClean="0"/>
              <a:t>области</a:t>
            </a:r>
            <a:endParaRPr lang="ru-RU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971599" y="1484784"/>
            <a:ext cx="70793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7620000" cy="4916016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«План подготовки и проведения мероприятий по гриппу и </a:t>
            </a:r>
            <a:r>
              <a:rPr lang="ru-RU" dirty="0" smtClean="0"/>
              <a:t>острым респираторным </a:t>
            </a:r>
            <a:r>
              <a:rPr lang="ru-RU" dirty="0"/>
              <a:t>вирусным инфекциям в Московской </a:t>
            </a:r>
            <a:r>
              <a:rPr lang="ru-RU" dirty="0" smtClean="0"/>
              <a:t>области на 2015-2016 гг.» </a:t>
            </a:r>
            <a:r>
              <a:rPr lang="ru-RU" dirty="0"/>
              <a:t>утверждён Министерством здравоохранения Московской области, согласован с Территориальным органом Федеральной </a:t>
            </a:r>
            <a:r>
              <a:rPr lang="ru-RU" dirty="0" smtClean="0"/>
              <a:t>служб</a:t>
            </a:r>
            <a:r>
              <a:rPr lang="ru-RU" dirty="0"/>
              <a:t>ы</a:t>
            </a:r>
            <a:r>
              <a:rPr lang="ru-RU" dirty="0" smtClean="0"/>
              <a:t> </a:t>
            </a:r>
            <a:r>
              <a:rPr lang="ru-RU" dirty="0"/>
              <a:t>по надзору в сфере защиты прав потребителей и благополучия человека по Московской области, находится на утверждении заместителя Председателя Правительства Московской </a:t>
            </a:r>
            <a:r>
              <a:rPr lang="ru-RU" dirty="0" smtClean="0"/>
              <a:t>области. </a:t>
            </a:r>
            <a:r>
              <a:rPr lang="ru-RU" dirty="0"/>
              <a:t> </a:t>
            </a:r>
            <a:endParaRPr lang="ru-RU" dirty="0" smtClean="0"/>
          </a:p>
          <a:p>
            <a:pPr algn="just"/>
            <a:r>
              <a:rPr lang="ru-RU" dirty="0" smtClean="0"/>
              <a:t>В </a:t>
            </a:r>
            <a:r>
              <a:rPr lang="ru-RU" dirty="0"/>
              <a:t>2015-2016 гг. план вакцинации против гриппа составляет: 1 010 800 взрослого населения и 415 100 детей.</a:t>
            </a:r>
            <a:endParaRPr lang="ru-RU" dirty="0" smtClean="0"/>
          </a:p>
          <a:p>
            <a:pPr marL="1143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95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0"/>
            <a:ext cx="7620000" cy="621216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>
                <a:latin typeface="Cambria" pitchFamily="18" charset="0"/>
              </a:rPr>
              <a:t>Анализ фактически поставленных вакцин </a:t>
            </a:r>
            <a:r>
              <a:rPr lang="ru-RU" dirty="0" smtClean="0">
                <a:latin typeface="Cambria" pitchFamily="18" charset="0"/>
              </a:rPr>
              <a:t>выявил отсутствие поставок </a:t>
            </a:r>
            <a:r>
              <a:rPr lang="ru-RU" dirty="0">
                <a:latin typeface="Cambria" pitchFamily="18" charset="0"/>
              </a:rPr>
              <a:t>некоторых МИБП, либо </a:t>
            </a:r>
            <a:r>
              <a:rPr lang="ru-RU" dirty="0" smtClean="0">
                <a:latin typeface="Cambria" pitchFamily="18" charset="0"/>
              </a:rPr>
              <a:t>существенный </a:t>
            </a:r>
            <a:r>
              <a:rPr lang="ru-RU" dirty="0">
                <a:latin typeface="Cambria" pitchFamily="18" charset="0"/>
              </a:rPr>
              <a:t>их </a:t>
            </a:r>
            <a:r>
              <a:rPr lang="ru-RU" dirty="0" smtClean="0">
                <a:latin typeface="Cambria" pitchFamily="18" charset="0"/>
              </a:rPr>
              <a:t>недостаток. </a:t>
            </a:r>
            <a:r>
              <a:rPr lang="ru-RU" dirty="0">
                <a:latin typeface="Cambria" pitchFamily="18" charset="0"/>
              </a:rPr>
              <a:t>По сведениям на 02.07.2015 не поставлялись следующие МИБП:</a:t>
            </a:r>
          </a:p>
          <a:p>
            <a:pPr marL="114300" indent="0" algn="just">
              <a:buNone/>
            </a:pPr>
            <a:r>
              <a:rPr lang="ru-RU" dirty="0" smtClean="0">
                <a:latin typeface="Cambria" pitchFamily="18" charset="0"/>
              </a:rPr>
              <a:t>	-</a:t>
            </a:r>
            <a:r>
              <a:rPr lang="ru-RU" dirty="0">
                <a:latin typeface="Cambria" pitchFamily="18" charset="0"/>
              </a:rPr>
              <a:t> вакцина для профилактики вирусного гепатита В </a:t>
            </a:r>
            <a:r>
              <a:rPr lang="ru-RU" dirty="0" smtClean="0">
                <a:latin typeface="Cambria" pitchFamily="18" charset="0"/>
              </a:rPr>
              <a:t>	(</a:t>
            </a:r>
            <a:r>
              <a:rPr lang="ru-RU" dirty="0">
                <a:latin typeface="Cambria" pitchFamily="18" charset="0"/>
              </a:rPr>
              <a:t>взрослая доза), заявка 166 300 доз;</a:t>
            </a:r>
          </a:p>
          <a:p>
            <a:pPr marL="892175" indent="0" algn="just">
              <a:buNone/>
            </a:pPr>
            <a:r>
              <a:rPr lang="ru-RU" dirty="0" smtClean="0">
                <a:latin typeface="Cambria" pitchFamily="18" charset="0"/>
              </a:rPr>
              <a:t>	-</a:t>
            </a:r>
            <a:r>
              <a:rPr lang="ru-RU" dirty="0">
                <a:latin typeface="Cambria" pitchFamily="18" charset="0"/>
              </a:rPr>
              <a:t> вакцина для профилактики вирусного гепатита В </a:t>
            </a:r>
            <a:r>
              <a:rPr lang="ru-RU" dirty="0" smtClean="0">
                <a:latin typeface="Cambria" pitchFamily="18" charset="0"/>
              </a:rPr>
              <a:t>	(</a:t>
            </a:r>
            <a:r>
              <a:rPr lang="ru-RU" dirty="0">
                <a:latin typeface="Cambria" pitchFamily="18" charset="0"/>
              </a:rPr>
              <a:t>детская доза, для детей младше года), заявка 16 500 </a:t>
            </a:r>
            <a:r>
              <a:rPr lang="ru-RU" dirty="0" smtClean="0">
                <a:latin typeface="Cambria" pitchFamily="18" charset="0"/>
              </a:rPr>
              <a:t>	доз</a:t>
            </a:r>
            <a:r>
              <a:rPr lang="ru-RU" dirty="0">
                <a:latin typeface="Cambria" pitchFamily="18" charset="0"/>
              </a:rPr>
              <a:t>;</a:t>
            </a:r>
          </a:p>
          <a:p>
            <a:pPr marL="114300" indent="0" algn="just">
              <a:buNone/>
            </a:pPr>
            <a:r>
              <a:rPr lang="ru-RU" dirty="0" smtClean="0">
                <a:latin typeface="Cambria" pitchFamily="18" charset="0"/>
              </a:rPr>
              <a:t>	-</a:t>
            </a:r>
            <a:r>
              <a:rPr lang="ru-RU" dirty="0">
                <a:latin typeface="Cambria" pitchFamily="18" charset="0"/>
              </a:rPr>
              <a:t> вакцина полиомиелитная инактивированная не </a:t>
            </a:r>
            <a:r>
              <a:rPr lang="ru-RU" dirty="0" smtClean="0">
                <a:latin typeface="Cambria" pitchFamily="18" charset="0"/>
              </a:rPr>
              <a:t>	поставлялась, заявка </a:t>
            </a:r>
            <a:r>
              <a:rPr lang="ru-RU" dirty="0">
                <a:latin typeface="Cambria" pitchFamily="18" charset="0"/>
              </a:rPr>
              <a:t>480 800 </a:t>
            </a:r>
            <a:r>
              <a:rPr lang="ru-RU" dirty="0" smtClean="0">
                <a:latin typeface="Cambria" pitchFamily="18" charset="0"/>
              </a:rPr>
              <a:t>доз;</a:t>
            </a:r>
            <a:endParaRPr lang="ru-RU" dirty="0">
              <a:latin typeface="Cambria" pitchFamily="18" charset="0"/>
            </a:endParaRPr>
          </a:p>
          <a:p>
            <a:pPr marL="892175" indent="0" algn="just">
              <a:buNone/>
            </a:pPr>
            <a:r>
              <a:rPr lang="ru-RU" dirty="0" smtClean="0">
                <a:latin typeface="Cambria" pitchFamily="18" charset="0"/>
              </a:rPr>
              <a:t>	-</a:t>
            </a:r>
            <a:r>
              <a:rPr lang="ru-RU" dirty="0">
                <a:latin typeface="Cambria" pitchFamily="18" charset="0"/>
              </a:rPr>
              <a:t> вакцина для профилактики инфекций, вызываемых </a:t>
            </a:r>
            <a:r>
              <a:rPr lang="ru-RU" dirty="0" smtClean="0">
                <a:latin typeface="Cambria" pitchFamily="18" charset="0"/>
              </a:rPr>
              <a:t>	</a:t>
            </a:r>
            <a:r>
              <a:rPr lang="en-US" dirty="0" err="1" smtClean="0">
                <a:latin typeface="Cambria" pitchFamily="18" charset="0"/>
              </a:rPr>
              <a:t>Haemophilus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>
                <a:latin typeface="Cambria" pitchFamily="18" charset="0"/>
              </a:rPr>
              <a:t>influenza</a:t>
            </a:r>
            <a:r>
              <a:rPr lang="ru-RU" dirty="0">
                <a:latin typeface="Cambria" pitchFamily="18" charset="0"/>
              </a:rPr>
              <a:t>, заявка 25 100 доз;</a:t>
            </a:r>
          </a:p>
          <a:p>
            <a:pPr marL="114300" indent="0" algn="just">
              <a:buNone/>
            </a:pPr>
            <a:r>
              <a:rPr lang="ru-RU" dirty="0" smtClean="0">
                <a:latin typeface="Cambria" pitchFamily="18" charset="0"/>
              </a:rPr>
              <a:t>	-</a:t>
            </a:r>
            <a:r>
              <a:rPr lang="en-US" dirty="0">
                <a:latin typeface="Cambria" pitchFamily="18" charset="0"/>
              </a:rPr>
              <a:t> </a:t>
            </a:r>
            <a:r>
              <a:rPr lang="ru-RU" dirty="0">
                <a:latin typeface="Cambria" pitchFamily="18" charset="0"/>
              </a:rPr>
              <a:t>вакцина против гриппа для взрослого населения, </a:t>
            </a:r>
            <a:r>
              <a:rPr lang="ru-RU" dirty="0" smtClean="0">
                <a:latin typeface="Cambria" pitchFamily="18" charset="0"/>
              </a:rPr>
              <a:t>	заявка </a:t>
            </a:r>
            <a:r>
              <a:rPr lang="ru-RU" dirty="0">
                <a:latin typeface="Cambria" pitchFamily="18" charset="0"/>
              </a:rPr>
              <a:t>1 010 800 доз;</a:t>
            </a:r>
          </a:p>
          <a:p>
            <a:pPr marL="114300" indent="0" algn="just">
              <a:buNone/>
            </a:pPr>
            <a:r>
              <a:rPr lang="ru-RU" dirty="0" smtClean="0">
                <a:latin typeface="Cambria" pitchFamily="18" charset="0"/>
              </a:rPr>
              <a:t>	-</a:t>
            </a:r>
            <a:r>
              <a:rPr lang="en-US" dirty="0">
                <a:latin typeface="Cambria" pitchFamily="18" charset="0"/>
              </a:rPr>
              <a:t> </a:t>
            </a:r>
            <a:r>
              <a:rPr lang="ru-RU" dirty="0">
                <a:latin typeface="Cambria" pitchFamily="18" charset="0"/>
              </a:rPr>
              <a:t>вакцина против гриппа для детей, заявка 415 100 </a:t>
            </a:r>
            <a:r>
              <a:rPr lang="ru-RU" dirty="0" smtClean="0">
                <a:latin typeface="Cambria" pitchFamily="18" charset="0"/>
              </a:rPr>
              <a:t>	доз</a:t>
            </a:r>
            <a:r>
              <a:rPr lang="ru-RU" dirty="0">
                <a:latin typeface="Cambria" pitchFamily="18" charset="0"/>
              </a:rPr>
              <a:t>.</a:t>
            </a:r>
          </a:p>
          <a:p>
            <a:endParaRPr lang="ru-RU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73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ru-RU" sz="2400" b="1" dirty="0" smtClean="0"/>
              <a:t>Расчет потребности лекарственных препаратов против ОРВИ и гриппа в Московской области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>
                <a:latin typeface="Cambria" pitchFamily="18" charset="0"/>
              </a:rPr>
              <a:t>Анализ </a:t>
            </a:r>
            <a:r>
              <a:rPr lang="ru-RU" dirty="0">
                <a:latin typeface="Cambria" pitchFamily="18" charset="0"/>
              </a:rPr>
              <a:t>запасов </a:t>
            </a:r>
            <a:r>
              <a:rPr lang="ru-RU" dirty="0" smtClean="0">
                <a:latin typeface="Cambria" pitchFamily="18" charset="0"/>
              </a:rPr>
              <a:t>противовирусных препаратов выявляет их значительный </a:t>
            </a:r>
            <a:r>
              <a:rPr lang="ru-RU" dirty="0">
                <a:latin typeface="Cambria" pitchFamily="18" charset="0"/>
              </a:rPr>
              <a:t>дефицит (указан в </a:t>
            </a:r>
            <a:r>
              <a:rPr lang="ru-RU" dirty="0" smtClean="0">
                <a:latin typeface="Cambria" pitchFamily="18" charset="0"/>
              </a:rPr>
              <a:t>%), относительно расчётной потребности:</a:t>
            </a:r>
            <a:endParaRPr lang="ru-RU" dirty="0">
              <a:latin typeface="Cambria" pitchFamily="18" charset="0"/>
            </a:endParaRPr>
          </a:p>
          <a:p>
            <a:pPr marL="114300" indent="0" algn="just">
              <a:buNone/>
            </a:pPr>
            <a:r>
              <a:rPr lang="ru-RU" dirty="0" smtClean="0">
                <a:latin typeface="Cambria" pitchFamily="18" charset="0"/>
              </a:rPr>
              <a:t>	-</a:t>
            </a:r>
            <a:r>
              <a:rPr lang="ru-RU" dirty="0">
                <a:latin typeface="Cambria" pitchFamily="18" charset="0"/>
              </a:rPr>
              <a:t> </a:t>
            </a:r>
            <a:r>
              <a:rPr lang="ru-RU" dirty="0" err="1">
                <a:latin typeface="Cambria" pitchFamily="18" charset="0"/>
              </a:rPr>
              <a:t>рибовирин</a:t>
            </a:r>
            <a:r>
              <a:rPr lang="ru-RU" dirty="0">
                <a:latin typeface="Cambria" pitchFamily="18" charset="0"/>
              </a:rPr>
              <a:t> табл. (92,9%);</a:t>
            </a:r>
          </a:p>
          <a:p>
            <a:pPr marL="114300" indent="0" algn="just">
              <a:buNone/>
            </a:pPr>
            <a:r>
              <a:rPr lang="ru-RU" dirty="0" smtClean="0">
                <a:latin typeface="Cambria" pitchFamily="18" charset="0"/>
              </a:rPr>
              <a:t>	-</a:t>
            </a:r>
            <a:r>
              <a:rPr lang="en-US" dirty="0">
                <a:latin typeface="Cambria" pitchFamily="18" charset="0"/>
              </a:rPr>
              <a:t> </a:t>
            </a:r>
            <a:r>
              <a:rPr lang="ru-RU" dirty="0" err="1">
                <a:latin typeface="Cambria" pitchFamily="18" charset="0"/>
              </a:rPr>
              <a:t>тамифлю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флак</a:t>
            </a:r>
            <a:r>
              <a:rPr lang="ru-RU" dirty="0">
                <a:latin typeface="Cambria" pitchFamily="18" charset="0"/>
              </a:rPr>
              <a:t>. (98,0%); </a:t>
            </a:r>
            <a:r>
              <a:rPr lang="ru-RU" dirty="0" err="1">
                <a:latin typeface="Cambria" pitchFamily="18" charset="0"/>
              </a:rPr>
              <a:t>тамифлю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капс</a:t>
            </a:r>
            <a:r>
              <a:rPr lang="ru-RU" dirty="0">
                <a:latin typeface="Cambria" pitchFamily="18" charset="0"/>
              </a:rPr>
              <a:t>. (33,4%);</a:t>
            </a:r>
          </a:p>
          <a:p>
            <a:pPr marL="114300" indent="0" algn="just">
              <a:buNone/>
            </a:pPr>
            <a:r>
              <a:rPr lang="ru-RU" dirty="0" smtClean="0">
                <a:latin typeface="Cambria" pitchFamily="18" charset="0"/>
              </a:rPr>
              <a:t>	-</a:t>
            </a:r>
            <a:r>
              <a:rPr lang="en-US" dirty="0">
                <a:latin typeface="Cambria" pitchFamily="18" charset="0"/>
              </a:rPr>
              <a:t> </a:t>
            </a:r>
            <a:r>
              <a:rPr lang="ru-RU" dirty="0" err="1">
                <a:latin typeface="Cambria" pitchFamily="18" charset="0"/>
              </a:rPr>
              <a:t>реленза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упак</a:t>
            </a:r>
            <a:r>
              <a:rPr lang="ru-RU" dirty="0">
                <a:latin typeface="Cambria" pitchFamily="18" charset="0"/>
              </a:rPr>
              <a:t>. (94,8%)</a:t>
            </a:r>
            <a:r>
              <a:rPr lang="en-US" dirty="0">
                <a:latin typeface="Cambria" pitchFamily="18" charset="0"/>
              </a:rPr>
              <a:t>;</a:t>
            </a:r>
            <a:endParaRPr lang="ru-RU" dirty="0">
              <a:latin typeface="Cambria" pitchFamily="18" charset="0"/>
            </a:endParaRPr>
          </a:p>
          <a:p>
            <a:pPr marL="114300" indent="0" algn="just">
              <a:buNone/>
            </a:pPr>
            <a:r>
              <a:rPr lang="ru-RU" dirty="0" smtClean="0">
                <a:latin typeface="Cambria" pitchFamily="18" charset="0"/>
              </a:rPr>
              <a:t>	</a:t>
            </a:r>
            <a:r>
              <a:rPr lang="en-US" dirty="0" smtClean="0">
                <a:latin typeface="Cambria" pitchFamily="18" charset="0"/>
              </a:rPr>
              <a:t>-</a:t>
            </a:r>
            <a:r>
              <a:rPr lang="en-US" dirty="0">
                <a:latin typeface="Cambria" pitchFamily="18" charset="0"/>
              </a:rPr>
              <a:t> </a:t>
            </a:r>
            <a:r>
              <a:rPr lang="ru-RU" dirty="0" err="1">
                <a:latin typeface="Cambria" pitchFamily="18" charset="0"/>
              </a:rPr>
              <a:t>гриппферон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флак</a:t>
            </a:r>
            <a:r>
              <a:rPr lang="ru-RU" dirty="0">
                <a:latin typeface="Cambria" pitchFamily="18" charset="0"/>
              </a:rPr>
              <a:t>. (93,7%)</a:t>
            </a:r>
            <a:r>
              <a:rPr lang="en-US" dirty="0">
                <a:latin typeface="Cambria" pitchFamily="18" charset="0"/>
              </a:rPr>
              <a:t>;</a:t>
            </a:r>
            <a:endParaRPr lang="ru-RU" dirty="0">
              <a:latin typeface="Cambria" pitchFamily="18" charset="0"/>
            </a:endParaRPr>
          </a:p>
          <a:p>
            <a:pPr marL="114300" indent="0" algn="just">
              <a:buNone/>
            </a:pPr>
            <a:r>
              <a:rPr lang="ru-RU" dirty="0" smtClean="0">
                <a:latin typeface="Cambria" pitchFamily="18" charset="0"/>
              </a:rPr>
              <a:t>	</a:t>
            </a:r>
            <a:r>
              <a:rPr lang="en-US" dirty="0" smtClean="0">
                <a:latin typeface="Cambria" pitchFamily="18" charset="0"/>
              </a:rPr>
              <a:t>-</a:t>
            </a:r>
            <a:r>
              <a:rPr lang="en-US" dirty="0">
                <a:latin typeface="Cambria" pitchFamily="18" charset="0"/>
              </a:rPr>
              <a:t> </a:t>
            </a:r>
            <a:r>
              <a:rPr lang="ru-RU" dirty="0" err="1">
                <a:latin typeface="Cambria" pitchFamily="18" charset="0"/>
              </a:rPr>
              <a:t>виферон</a:t>
            </a:r>
            <a:r>
              <a:rPr lang="ru-RU" dirty="0">
                <a:latin typeface="Cambria" pitchFamily="18" charset="0"/>
              </a:rPr>
              <a:t> св. (88,9%)</a:t>
            </a:r>
            <a:r>
              <a:rPr lang="en-US" dirty="0">
                <a:latin typeface="Cambria" pitchFamily="18" charset="0"/>
              </a:rPr>
              <a:t>;</a:t>
            </a:r>
            <a:endParaRPr lang="ru-RU" dirty="0">
              <a:latin typeface="Cambria" pitchFamily="18" charset="0"/>
            </a:endParaRPr>
          </a:p>
          <a:p>
            <a:pPr marL="114300" indent="0" algn="just">
              <a:buNone/>
            </a:pPr>
            <a:r>
              <a:rPr lang="ru-RU" dirty="0" smtClean="0">
                <a:latin typeface="Cambria" pitchFamily="18" charset="0"/>
              </a:rPr>
              <a:t>	</a:t>
            </a:r>
            <a:r>
              <a:rPr lang="en-US" dirty="0" smtClean="0">
                <a:latin typeface="Cambria" pitchFamily="18" charset="0"/>
              </a:rPr>
              <a:t>-</a:t>
            </a:r>
            <a:r>
              <a:rPr lang="en-US" dirty="0">
                <a:latin typeface="Cambria" pitchFamily="18" charset="0"/>
              </a:rPr>
              <a:t> </a:t>
            </a:r>
            <a:r>
              <a:rPr lang="ru-RU" dirty="0" err="1">
                <a:latin typeface="Cambria" pitchFamily="18" charset="0"/>
              </a:rPr>
              <a:t>реаферон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флак</a:t>
            </a:r>
            <a:r>
              <a:rPr lang="ru-RU" dirty="0">
                <a:latin typeface="Cambria" pitchFamily="18" charset="0"/>
              </a:rPr>
              <a:t>. (74,9%)</a:t>
            </a:r>
            <a:r>
              <a:rPr lang="en-US" dirty="0">
                <a:latin typeface="Cambria" pitchFamily="18" charset="0"/>
              </a:rPr>
              <a:t>;</a:t>
            </a:r>
            <a:endParaRPr lang="ru-RU" dirty="0">
              <a:latin typeface="Cambria" pitchFamily="18" charset="0"/>
            </a:endParaRPr>
          </a:p>
          <a:p>
            <a:pPr marL="114300" indent="0" algn="just">
              <a:buNone/>
            </a:pPr>
            <a:r>
              <a:rPr lang="ru-RU" dirty="0" smtClean="0">
                <a:latin typeface="Cambria" pitchFamily="18" charset="0"/>
              </a:rPr>
              <a:t>	</a:t>
            </a:r>
            <a:r>
              <a:rPr lang="en-US" dirty="0" smtClean="0">
                <a:latin typeface="Cambria" pitchFamily="18" charset="0"/>
              </a:rPr>
              <a:t>-</a:t>
            </a:r>
            <a:r>
              <a:rPr lang="en-US" dirty="0">
                <a:latin typeface="Cambria" pitchFamily="18" charset="0"/>
              </a:rPr>
              <a:t> </a:t>
            </a:r>
            <a:r>
              <a:rPr lang="ru-RU" dirty="0" err="1">
                <a:latin typeface="Cambria" pitchFamily="18" charset="0"/>
              </a:rPr>
              <a:t>инарон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флак</a:t>
            </a:r>
            <a:r>
              <a:rPr lang="ru-RU" dirty="0">
                <a:latin typeface="Cambria" pitchFamily="18" charset="0"/>
              </a:rPr>
              <a:t>. (95,4%).</a:t>
            </a:r>
          </a:p>
          <a:p>
            <a:pPr algn="just"/>
            <a:r>
              <a:rPr lang="ru-RU" dirty="0" smtClean="0">
                <a:latin typeface="Cambria" pitchFamily="18" charset="0"/>
              </a:rPr>
              <a:t>Достаточное </a:t>
            </a:r>
            <a:r>
              <a:rPr lang="ru-RU" dirty="0">
                <a:latin typeface="Cambria" pitchFamily="18" charset="0"/>
              </a:rPr>
              <a:t>количество в запасе только одного препарата – </a:t>
            </a:r>
            <a:r>
              <a:rPr lang="ru-RU" dirty="0" err="1" smtClean="0">
                <a:latin typeface="Cambria" pitchFamily="18" charset="0"/>
              </a:rPr>
              <a:t>арбидол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>
                <a:latin typeface="Cambria" pitchFamily="18" charset="0"/>
              </a:rPr>
              <a:t>табл</a:t>
            </a:r>
            <a:r>
              <a:rPr lang="ru-RU" dirty="0" smtClean="0">
                <a:latin typeface="Cambria" pitchFamily="18" charset="0"/>
              </a:rPr>
              <a:t>.</a:t>
            </a:r>
            <a:endParaRPr lang="ru-RU" dirty="0">
              <a:latin typeface="Cambri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67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ru-RU" sz="2400" b="1" dirty="0" smtClean="0"/>
              <a:t>Основной </a:t>
            </a:r>
            <a:r>
              <a:rPr lang="ru-RU" sz="2400" b="1" dirty="0"/>
              <a:t>и дополнительный коечный фонд для больных с ОРВИ и гриппом </a:t>
            </a:r>
            <a:r>
              <a:rPr lang="ru-RU" sz="2400" b="1" dirty="0" smtClean="0"/>
              <a:t>в Московской области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>
                <a:latin typeface="Cambria" pitchFamily="18" charset="0"/>
              </a:rPr>
              <a:t>Потребность в коечном фонде для госпитализации больных гриппом по данным субъектов составляет 8368 коек, в наличии имеется 2593 коек (30,9%) в 59 инфекционных стационарах, планируется дополнительно развернуть 5600 коек в 37 стационарах.</a:t>
            </a:r>
          </a:p>
          <a:p>
            <a:pPr algn="just"/>
            <a:endParaRPr lang="ru-RU" dirty="0">
              <a:latin typeface="Cambri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92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/>
              <a:t>Диагностические </a:t>
            </a:r>
            <a:r>
              <a:rPr lang="ru-RU" sz="2400" b="1" dirty="0" smtClean="0"/>
              <a:t>возможности медицинских организаций Министерства здравоохранения Московской области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1828800"/>
          </a:xfrm>
        </p:spPr>
        <p:txBody>
          <a:bodyPr/>
          <a:lstStyle/>
          <a:p>
            <a:pPr algn="just"/>
            <a:r>
              <a:rPr lang="ru-RU" dirty="0">
                <a:latin typeface="Cambria" pitchFamily="18" charset="0"/>
              </a:rPr>
              <a:t>Работа по лабораторному исследованию материала проводится в 5 лабораториях ФБУЗ «Центр гигиены и эпидемиологии в Московской области», 4 из которых находятся в городах Подольск, Павлов-Посад, Серпухов, Ногинск.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284984"/>
            <a:ext cx="3926830" cy="3352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283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/>
              <a:t>Выводы (г. Москва):</a:t>
            </a:r>
            <a:endParaRPr lang="ru-RU" sz="3200" b="1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57200" y="1340768"/>
            <a:ext cx="7620000" cy="5060032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Cambria" pitchFamily="18" charset="0"/>
              </a:rPr>
              <a:t>Отсутствует актуальное нормативное регулирование на 2015-2016 гг.</a:t>
            </a:r>
          </a:p>
          <a:p>
            <a:r>
              <a:rPr lang="ru-RU" dirty="0">
                <a:latin typeface="Cambria" pitchFamily="18" charset="0"/>
              </a:rPr>
              <a:t>План ДЗМ по вакцинации от различных инфекционных заболеваний значительно отличается от расчёта </a:t>
            </a:r>
            <a:r>
              <a:rPr lang="ru-RU" dirty="0" err="1">
                <a:latin typeface="Cambria" pitchFamily="18" charset="0"/>
              </a:rPr>
              <a:t>Роспотребнадзора</a:t>
            </a:r>
            <a:endParaRPr lang="ru-RU" dirty="0">
              <a:latin typeface="Cambria" pitchFamily="18" charset="0"/>
            </a:endParaRPr>
          </a:p>
          <a:p>
            <a:r>
              <a:rPr lang="ru-RU" dirty="0" smtClean="0">
                <a:latin typeface="Cambria" pitchFamily="18" charset="0"/>
              </a:rPr>
              <a:t>Органы исполнительной власти города Москвы не владеют объективными сведениями о наличии противогриппозных препаратов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smtClean="0">
                <a:latin typeface="Cambria" pitchFamily="18" charset="0"/>
              </a:rPr>
              <a:t>и вакцин, в том числе о их списаниях.</a:t>
            </a:r>
          </a:p>
          <a:p>
            <a:r>
              <a:rPr lang="ru-RU" dirty="0" smtClean="0">
                <a:latin typeface="Cambria" pitchFamily="18" charset="0"/>
              </a:rPr>
              <a:t>Выявлено «замалчивание» проблемы отсутствия МИБП, отсутствие антикризисного управления данной проблемой.</a:t>
            </a:r>
          </a:p>
        </p:txBody>
      </p:sp>
    </p:spTree>
    <p:extLst>
      <p:ext uri="{BB962C8B-B14F-4D97-AF65-F5344CB8AC3E}">
        <p14:creationId xmlns:p14="http://schemas.microsoft.com/office/powerpoint/2010/main" val="305023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7620000" cy="5060033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latin typeface="Cambria" pitchFamily="18" charset="0"/>
              </a:rPr>
              <a:t>Формирование нормативного обеспечения мероприятий осуществляется режиме цейтнота, в ходе проведения проверки Тер. органа </a:t>
            </a:r>
            <a:r>
              <a:rPr lang="ru-RU" dirty="0" err="1" smtClean="0">
                <a:latin typeface="Cambria" pitchFamily="18" charset="0"/>
              </a:rPr>
              <a:t>Росздраванадзора</a:t>
            </a:r>
            <a:r>
              <a:rPr lang="ru-RU" dirty="0" smtClean="0">
                <a:latin typeface="Cambria" pitchFamily="18" charset="0"/>
              </a:rPr>
              <a:t>, в связи с чем содержание не всегда согласовано, страдает юридическая техника.</a:t>
            </a:r>
          </a:p>
          <a:p>
            <a:r>
              <a:rPr lang="ru-RU" dirty="0" smtClean="0">
                <a:latin typeface="Cambria" pitchFamily="18" charset="0"/>
              </a:rPr>
              <a:t>Недостаток </a:t>
            </a:r>
            <a:r>
              <a:rPr lang="ru-RU" dirty="0">
                <a:latin typeface="Cambria" pitchFamily="18" charset="0"/>
              </a:rPr>
              <a:t>противовирусных препаратов, аппаратов ИВЛ, средств индивидуальной защиты </a:t>
            </a:r>
            <a:r>
              <a:rPr lang="ru-RU" dirty="0" smtClean="0">
                <a:latin typeface="Cambria" pitchFamily="18" charset="0"/>
              </a:rPr>
              <a:t>в Московской области создает предпосылки для нарушения прав граждан на охрану здоровья в случае эпидемии ОРВИ/гриппа.</a:t>
            </a:r>
          </a:p>
          <a:p>
            <a:pPr lvl="0"/>
            <a:r>
              <a:rPr lang="ru-RU" dirty="0">
                <a:latin typeface="Cambria" pitchFamily="18" charset="0"/>
              </a:rPr>
              <a:t>Количество вакцин, фактически поставленных в Московскую область, значительно меньше требуемого и заявленного.</a:t>
            </a:r>
          </a:p>
          <a:p>
            <a:r>
              <a:rPr lang="ru-RU" dirty="0" smtClean="0">
                <a:latin typeface="Cambria" pitchFamily="18" charset="0"/>
              </a:rPr>
              <a:t>В Московской области существует риск повторения крайне низких показателей охвата населения прививками против гриппа сезона 2014-2015 </a:t>
            </a:r>
            <a:r>
              <a:rPr lang="ru-RU" dirty="0" err="1" smtClean="0">
                <a:latin typeface="Cambria" pitchFamily="18" charset="0"/>
              </a:rPr>
              <a:t>г.г</a:t>
            </a:r>
            <a:r>
              <a:rPr lang="ru-RU" dirty="0" smtClean="0">
                <a:latin typeface="Cambria" pitchFamily="18" charset="0"/>
              </a:rPr>
              <a:t>. (21%).</a:t>
            </a:r>
          </a:p>
          <a:p>
            <a:endParaRPr lang="ru-RU" dirty="0">
              <a:latin typeface="Cambria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/>
          <a:lstStyle/>
          <a:p>
            <a:r>
              <a:rPr lang="ru-RU" sz="3200" b="1" dirty="0" smtClean="0"/>
              <a:t>Выводы (Московская обл.):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28066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20688"/>
            <a:ext cx="7859216" cy="5688632"/>
          </a:xfrm>
        </p:spPr>
        <p:txBody>
          <a:bodyPr>
            <a:noAutofit/>
          </a:bodyPr>
          <a:lstStyle/>
          <a:p>
            <a:pPr marL="114300" indent="0" algn="just">
              <a:buNone/>
            </a:pPr>
            <a:r>
              <a:rPr lang="ru-RU" sz="2500" dirty="0">
                <a:latin typeface="Cambria" pitchFamily="18" charset="0"/>
                <a:cs typeface="Arial" pitchFamily="34" charset="0"/>
              </a:rPr>
              <a:t>В </a:t>
            </a:r>
            <a:r>
              <a:rPr lang="ru-RU" sz="2500" dirty="0" smtClean="0">
                <a:latin typeface="Cambria" pitchFamily="18" charset="0"/>
                <a:cs typeface="Arial" pitchFamily="34" charset="0"/>
              </a:rPr>
              <a:t>августе-сентябре 2015 года Территориальным </a:t>
            </a:r>
            <a:r>
              <a:rPr lang="ru-RU" sz="2500" dirty="0">
                <a:latin typeface="Cambria" pitchFamily="18" charset="0"/>
                <a:cs typeface="Arial" pitchFamily="34" charset="0"/>
              </a:rPr>
              <a:t>органом Росздравнадзора по </a:t>
            </a:r>
            <a:r>
              <a:rPr lang="ru-RU" sz="2500" dirty="0" smtClean="0">
                <a:latin typeface="Cambria" pitchFamily="18" charset="0"/>
                <a:cs typeface="Arial" pitchFamily="34" charset="0"/>
              </a:rPr>
              <a:t>городу Москве </a:t>
            </a:r>
            <a:r>
              <a:rPr lang="ru-RU" sz="2500" dirty="0">
                <a:latin typeface="Cambria" pitchFamily="18" charset="0"/>
                <a:cs typeface="Arial" pitchFamily="34" charset="0"/>
              </a:rPr>
              <a:t>и Московской </a:t>
            </a:r>
            <a:r>
              <a:rPr lang="ru-RU" sz="2500" dirty="0" smtClean="0">
                <a:latin typeface="Cambria" pitchFamily="18" charset="0"/>
                <a:cs typeface="Arial" pitchFamily="34" charset="0"/>
              </a:rPr>
              <a:t>области по поручению Федеральной службы по надзору в сфере здравоохранения Российской Федерации от 22.06.2015 № 01Вп-23/15</a:t>
            </a:r>
            <a:r>
              <a:rPr lang="en-US" sz="2500" dirty="0" smtClean="0">
                <a:latin typeface="Cambria" pitchFamily="18" charset="0"/>
                <a:cs typeface="Arial" pitchFamily="34" charset="0"/>
              </a:rPr>
              <a:t> </a:t>
            </a:r>
            <a:r>
              <a:rPr lang="ru-RU" sz="2500" dirty="0" smtClean="0">
                <a:latin typeface="Cambria" pitchFamily="18" charset="0"/>
                <a:cs typeface="Arial" pitchFamily="34" charset="0"/>
              </a:rPr>
              <a:t>были </a:t>
            </a:r>
            <a:r>
              <a:rPr lang="ru-RU" sz="2500" dirty="0">
                <a:latin typeface="Cambria" pitchFamily="18" charset="0"/>
                <a:cs typeface="Arial" pitchFamily="34" charset="0"/>
              </a:rPr>
              <a:t>проведены </a:t>
            </a:r>
            <a:r>
              <a:rPr lang="ru-RU" sz="2500" b="1" dirty="0" smtClean="0">
                <a:latin typeface="Cambria" pitchFamily="18" charset="0"/>
                <a:cs typeface="Arial" pitchFamily="34" charset="0"/>
              </a:rPr>
              <a:t> внеплановые документарные </a:t>
            </a:r>
            <a:r>
              <a:rPr lang="ru-RU" sz="2500" b="1" dirty="0">
                <a:latin typeface="Cambria" pitchFamily="18" charset="0"/>
                <a:cs typeface="Arial" pitchFamily="34" charset="0"/>
              </a:rPr>
              <a:t>проверки Департамента здравоохранения города Москвы и </a:t>
            </a:r>
            <a:r>
              <a:rPr lang="ru-RU" sz="2500" b="1" dirty="0" smtClean="0">
                <a:latin typeface="Cambria" pitchFamily="18" charset="0"/>
                <a:cs typeface="Arial" pitchFamily="34" charset="0"/>
              </a:rPr>
              <a:t>Министерства </a:t>
            </a:r>
            <a:r>
              <a:rPr lang="ru-RU" sz="2500" b="1" dirty="0">
                <a:latin typeface="Cambria" pitchFamily="18" charset="0"/>
                <a:cs typeface="Arial" pitchFamily="34" charset="0"/>
              </a:rPr>
              <a:t>здравоохранения Московской области </a:t>
            </a:r>
            <a:r>
              <a:rPr lang="ru-RU" sz="2500" b="1" dirty="0" smtClean="0">
                <a:latin typeface="Cambria" pitchFamily="18" charset="0"/>
                <a:cs typeface="Arial" pitchFamily="34" charset="0"/>
              </a:rPr>
              <a:t>по готовности к сезонному подъему заболеваемости ОРВИ и гриппом</a:t>
            </a:r>
            <a:r>
              <a:rPr lang="ru-RU" sz="2500" dirty="0" smtClean="0">
                <a:latin typeface="Cambria" pitchFamily="18" charset="0"/>
                <a:cs typeface="Arial" pitchFamily="34" charset="0"/>
              </a:rPr>
              <a:t>.</a:t>
            </a:r>
            <a:endParaRPr lang="ru-RU" sz="2500" dirty="0">
              <a:latin typeface="Cambria" pitchFamily="18" charset="0"/>
              <a:cs typeface="Arial" pitchFamily="34" charset="0"/>
            </a:endParaRPr>
          </a:p>
          <a:p>
            <a:pPr algn="just"/>
            <a:endParaRPr lang="ru-RU" sz="2500" dirty="0">
              <a:latin typeface="Cambri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87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7620000" cy="1080120"/>
          </a:xfrm>
        </p:spPr>
        <p:txBody>
          <a:bodyPr/>
          <a:lstStyle/>
          <a:p>
            <a:r>
              <a:rPr lang="ru-RU" sz="2200" b="1" dirty="0"/>
              <a:t>Нормативно-правовая база Российской Федерации </a:t>
            </a:r>
            <a:r>
              <a:rPr lang="en-US" sz="2200" b="1" dirty="0" smtClean="0"/>
              <a:t/>
            </a:r>
            <a:br>
              <a:rPr lang="en-US" sz="2200" b="1" dirty="0" smtClean="0"/>
            </a:br>
            <a:r>
              <a:rPr lang="ru-RU" sz="2200" b="1" dirty="0" smtClean="0"/>
              <a:t>в </a:t>
            </a:r>
            <a:r>
              <a:rPr lang="ru-RU" sz="2200" b="1" dirty="0"/>
              <a:t>части подготовки к </a:t>
            </a:r>
            <a:r>
              <a:rPr lang="ru-RU" sz="2200" b="1" dirty="0" smtClean="0"/>
              <a:t>сезонному </a:t>
            </a:r>
            <a:r>
              <a:rPr lang="ru-RU" sz="2200" b="1" dirty="0"/>
              <a:t>подъему </a:t>
            </a:r>
            <a:r>
              <a:rPr lang="en-US" sz="2200" b="1" dirty="0" smtClean="0"/>
              <a:t/>
            </a:r>
            <a:br>
              <a:rPr lang="en-US" sz="2200" b="1" dirty="0" smtClean="0"/>
            </a:br>
            <a:r>
              <a:rPr lang="ru-RU" sz="2200" b="1" dirty="0" smtClean="0"/>
              <a:t>заболеваемости </a:t>
            </a:r>
            <a:r>
              <a:rPr lang="ru-RU" sz="2200" b="1" dirty="0"/>
              <a:t>ОРВИ и </a:t>
            </a:r>
            <a:r>
              <a:rPr lang="ru-RU" sz="2200" b="1" dirty="0" smtClean="0"/>
              <a:t>гриппом</a:t>
            </a:r>
            <a:endParaRPr lang="ru-RU" sz="2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7620000" cy="4627984"/>
          </a:xfrm>
        </p:spPr>
        <p:txBody>
          <a:bodyPr>
            <a:normAutofit lnSpcReduction="10000"/>
          </a:bodyPr>
          <a:lstStyle/>
          <a:p>
            <a:r>
              <a:rPr lang="ru-RU" sz="1700" dirty="0" smtClean="0">
                <a:latin typeface="Cambria" pitchFamily="18" charset="0"/>
              </a:rPr>
              <a:t>Федеральный  закон </a:t>
            </a:r>
            <a:r>
              <a:rPr lang="ru-RU" sz="1700" dirty="0">
                <a:latin typeface="Cambria" pitchFamily="18" charset="0"/>
              </a:rPr>
              <a:t>от 30 марта 1999 года № 52-ФЗ </a:t>
            </a:r>
            <a:endParaRPr lang="ru-RU" sz="1700" dirty="0" smtClean="0">
              <a:latin typeface="Cambria" pitchFamily="18" charset="0"/>
            </a:endParaRPr>
          </a:p>
          <a:p>
            <a:pPr marL="354013" indent="0">
              <a:buNone/>
            </a:pPr>
            <a:r>
              <a:rPr lang="ru-RU" sz="1700" dirty="0" smtClean="0">
                <a:latin typeface="Cambria" pitchFamily="18" charset="0"/>
              </a:rPr>
              <a:t>«</a:t>
            </a:r>
            <a:r>
              <a:rPr lang="ru-RU" sz="1700" dirty="0">
                <a:latin typeface="Cambria" pitchFamily="18" charset="0"/>
              </a:rPr>
              <a:t>О санитарно-эпидемиологическом благополучии </a:t>
            </a:r>
            <a:endParaRPr lang="ru-RU" sz="1700" dirty="0" smtClean="0">
              <a:latin typeface="Cambria" pitchFamily="18" charset="0"/>
            </a:endParaRPr>
          </a:p>
          <a:p>
            <a:pPr marL="354013" indent="0">
              <a:buNone/>
            </a:pPr>
            <a:r>
              <a:rPr lang="ru-RU" sz="1700" dirty="0" smtClean="0">
                <a:latin typeface="Cambria" pitchFamily="18" charset="0"/>
              </a:rPr>
              <a:t>населения»</a:t>
            </a:r>
          </a:p>
          <a:p>
            <a:r>
              <a:rPr lang="ru-RU" sz="1700" dirty="0" smtClean="0">
                <a:latin typeface="Cambria" pitchFamily="18" charset="0"/>
              </a:rPr>
              <a:t>Федеральный закон </a:t>
            </a:r>
            <a:r>
              <a:rPr lang="ru-RU" sz="1700" dirty="0">
                <a:latin typeface="Cambria" pitchFamily="18" charset="0"/>
              </a:rPr>
              <a:t>от 17.09.1998 № 157-ФЗ «</a:t>
            </a:r>
            <a:r>
              <a:rPr lang="ru-RU" sz="1700" dirty="0" smtClean="0">
                <a:latin typeface="Cambria" pitchFamily="18" charset="0"/>
              </a:rPr>
              <a:t>Об иммунопрофилактике </a:t>
            </a:r>
            <a:r>
              <a:rPr lang="ru-RU" sz="1700" dirty="0">
                <a:latin typeface="Cambria" pitchFamily="18" charset="0"/>
              </a:rPr>
              <a:t>инфекционных </a:t>
            </a:r>
            <a:r>
              <a:rPr lang="ru-RU" sz="1700" dirty="0" smtClean="0">
                <a:latin typeface="Cambria" pitchFamily="18" charset="0"/>
              </a:rPr>
              <a:t>болезней»</a:t>
            </a:r>
          </a:p>
          <a:p>
            <a:r>
              <a:rPr lang="ru-RU" sz="1700" dirty="0" smtClean="0">
                <a:latin typeface="Cambria" pitchFamily="18" charset="0"/>
              </a:rPr>
              <a:t>Федеральный закон </a:t>
            </a:r>
            <a:r>
              <a:rPr lang="ru-RU" sz="1700" dirty="0">
                <a:latin typeface="Cambria" pitchFamily="18" charset="0"/>
              </a:rPr>
              <a:t>от 21.11.2011 № </a:t>
            </a:r>
            <a:r>
              <a:rPr lang="ru-RU" sz="1700" dirty="0" smtClean="0">
                <a:latin typeface="Cambria" pitchFamily="18" charset="0"/>
              </a:rPr>
              <a:t>323-ФЗ «Об </a:t>
            </a:r>
            <a:r>
              <a:rPr lang="ru-RU" sz="1700" dirty="0">
                <a:latin typeface="Cambria" pitchFamily="18" charset="0"/>
              </a:rPr>
              <a:t>охране здоровья граждан в Российской Федерации</a:t>
            </a:r>
            <a:r>
              <a:rPr lang="ru-RU" sz="1700" dirty="0" smtClean="0">
                <a:latin typeface="Cambria" pitchFamily="18" charset="0"/>
              </a:rPr>
              <a:t>»</a:t>
            </a:r>
          </a:p>
          <a:p>
            <a:r>
              <a:rPr lang="ru-RU" sz="1700" dirty="0">
                <a:latin typeface="Cambria" pitchFamily="18" charset="0"/>
              </a:rPr>
              <a:t>Приказ Министерства здравоохранения Российской Федерации от 21.03.2014 № 125н «Об утверждении национального календаря профилактических прививок и календаря профилактических прививок по эпидемическим показаниям</a:t>
            </a:r>
            <a:r>
              <a:rPr lang="ru-RU" sz="1700" dirty="0" smtClean="0">
                <a:latin typeface="Cambria" pitchFamily="18" charset="0"/>
              </a:rPr>
              <a:t>»</a:t>
            </a:r>
          </a:p>
          <a:p>
            <a:r>
              <a:rPr lang="ru-RU" sz="1700" dirty="0" smtClean="0">
                <a:latin typeface="Cambria" pitchFamily="18" charset="0"/>
              </a:rPr>
              <a:t>Постановление </a:t>
            </a:r>
            <a:r>
              <a:rPr lang="ru-RU" sz="1700" dirty="0">
                <a:latin typeface="Cambria" pitchFamily="18" charset="0"/>
              </a:rPr>
              <a:t>Главного государственного </a:t>
            </a:r>
            <a:r>
              <a:rPr lang="ru-RU" sz="1700" dirty="0" smtClean="0">
                <a:latin typeface="Cambria" pitchFamily="18" charset="0"/>
              </a:rPr>
              <a:t>санитарного </a:t>
            </a:r>
            <a:r>
              <a:rPr lang="ru-RU" sz="1700" dirty="0">
                <a:latin typeface="Cambria" pitchFamily="18" charset="0"/>
              </a:rPr>
              <a:t>врача РФ от </a:t>
            </a:r>
            <a:r>
              <a:rPr lang="ru-RU" sz="1700" dirty="0" smtClean="0">
                <a:latin typeface="Cambria" pitchFamily="18" charset="0"/>
              </a:rPr>
              <a:t>20.08.2015 </a:t>
            </a:r>
            <a:r>
              <a:rPr lang="ru-RU" sz="1700" dirty="0">
                <a:latin typeface="Cambria" pitchFamily="18" charset="0"/>
              </a:rPr>
              <a:t>№ 39 «О </a:t>
            </a:r>
            <a:r>
              <a:rPr lang="ru-RU" sz="1700" dirty="0" smtClean="0">
                <a:latin typeface="Cambria" pitchFamily="18" charset="0"/>
              </a:rPr>
              <a:t>мероприятиях </a:t>
            </a:r>
            <a:r>
              <a:rPr lang="ru-RU" sz="1700" dirty="0">
                <a:latin typeface="Cambria" pitchFamily="18" charset="0"/>
              </a:rPr>
              <a:t>по профилактике гриппа и острых респираторных </a:t>
            </a:r>
            <a:r>
              <a:rPr lang="ru-RU" sz="1700" dirty="0" smtClean="0">
                <a:latin typeface="Cambria" pitchFamily="18" charset="0"/>
              </a:rPr>
              <a:t>вирусных </a:t>
            </a:r>
            <a:r>
              <a:rPr lang="ru-RU" sz="1700" dirty="0">
                <a:latin typeface="Cambria" pitchFamily="18" charset="0"/>
              </a:rPr>
              <a:t>инфекций в </a:t>
            </a:r>
            <a:r>
              <a:rPr lang="ru-RU" sz="1700" dirty="0" err="1">
                <a:latin typeface="Cambria" pitchFamily="18" charset="0"/>
              </a:rPr>
              <a:t>эпидсезоне</a:t>
            </a:r>
            <a:r>
              <a:rPr lang="ru-RU" sz="1700" dirty="0">
                <a:latin typeface="Cambria" pitchFamily="18" charset="0"/>
              </a:rPr>
              <a:t> 2015 - 2016 </a:t>
            </a:r>
            <a:r>
              <a:rPr lang="ru-RU" sz="1700" dirty="0" smtClean="0">
                <a:latin typeface="Cambria" pitchFamily="18" charset="0"/>
              </a:rPr>
              <a:t>годов»</a:t>
            </a:r>
          </a:p>
          <a:p>
            <a:r>
              <a:rPr lang="ru-RU" sz="1700" dirty="0" smtClean="0">
                <a:latin typeface="Cambria" pitchFamily="18" charset="0"/>
              </a:rPr>
              <a:t>Санитарно-эпидемиологические </a:t>
            </a:r>
            <a:r>
              <a:rPr lang="ru-RU" sz="1700" dirty="0">
                <a:latin typeface="Cambria" pitchFamily="18" charset="0"/>
              </a:rPr>
              <a:t>правила СП 3.1.2.3117-13 «Профилактика гриппа и других острых респираторных вирусных инфекций</a:t>
            </a:r>
            <a:r>
              <a:rPr lang="ru-RU" sz="1700" dirty="0" smtClean="0">
                <a:latin typeface="Cambria" pitchFamily="18" charset="0"/>
              </a:rPr>
              <a:t>»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0314" y="476672"/>
            <a:ext cx="1734128" cy="2060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15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1143000"/>
          </a:xfrm>
        </p:spPr>
        <p:txBody>
          <a:bodyPr anchor="t"/>
          <a:lstStyle/>
          <a:p>
            <a:r>
              <a:rPr lang="ru-RU" sz="2400" b="1" dirty="0"/>
              <a:t>Департамент здравоохранения </a:t>
            </a:r>
            <a:r>
              <a:rPr lang="ru-RU" sz="2400" b="1" dirty="0" smtClean="0"/>
              <a:t>города Москвы, нормативно-правовое обеспечение в части подготовки к сезонному подъему заболеваемости ОРВИ и гриппом</a:t>
            </a:r>
            <a:endParaRPr lang="ru-RU" sz="2400" b="1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67544" y="1700808"/>
            <a:ext cx="7620000" cy="48006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>
                <a:latin typeface="Cambria" pitchFamily="18" charset="0"/>
              </a:rPr>
              <a:t>приказ </a:t>
            </a:r>
            <a:r>
              <a:rPr lang="ru-RU" dirty="0">
                <a:latin typeface="Cambria" pitchFamily="18" charset="0"/>
              </a:rPr>
              <a:t>Департамента здравоохранения города Москвы от 24.09.2014 № 830 «О проведений мероприятий по сезонной профилактике гриппа и острых респираторных вирусных инфекции в городе Москве на 2014-2015 гг</a:t>
            </a:r>
            <a:r>
              <a:rPr lang="ru-RU" dirty="0" smtClean="0">
                <a:latin typeface="Cambria" pitchFamily="18" charset="0"/>
              </a:rPr>
              <a:t>.»</a:t>
            </a:r>
            <a:endParaRPr lang="ru-RU" dirty="0">
              <a:latin typeface="Cambria" pitchFamily="18" charset="0"/>
            </a:endParaRPr>
          </a:p>
          <a:p>
            <a:pPr algn="just"/>
            <a:r>
              <a:rPr lang="ru-RU" dirty="0" smtClean="0">
                <a:latin typeface="Cambria" pitchFamily="18" charset="0"/>
              </a:rPr>
              <a:t>приказ  </a:t>
            </a:r>
            <a:r>
              <a:rPr lang="ru-RU" dirty="0">
                <a:latin typeface="Cambria" pitchFamily="18" charset="0"/>
              </a:rPr>
              <a:t>Департамента здравоохранения города Москвы от 04.07.2015 № 614 «Об утверждении календаря профилактических прививок и календаря профилактических прививок по эпидемическим показаниям</a:t>
            </a:r>
            <a:r>
              <a:rPr lang="ru-RU" dirty="0" smtClean="0">
                <a:latin typeface="Cambria" pitchFamily="18" charset="0"/>
              </a:rPr>
              <a:t>»</a:t>
            </a:r>
            <a:endParaRPr lang="ru-RU" dirty="0">
              <a:latin typeface="Cambria" pitchFamily="18" charset="0"/>
            </a:endParaRPr>
          </a:p>
          <a:p>
            <a:pPr algn="just"/>
            <a:r>
              <a:rPr lang="ru-RU" dirty="0" smtClean="0">
                <a:latin typeface="Cambria" pitchFamily="18" charset="0"/>
              </a:rPr>
              <a:t>распоряжение </a:t>
            </a:r>
            <a:r>
              <a:rPr lang="ru-RU" dirty="0">
                <a:latin typeface="Cambria" pitchFamily="18" charset="0"/>
              </a:rPr>
              <a:t>Департамента здравоохранения города Москвы от 05.02.2015 № 112-р «О проведении иммунизации против кори в медицинских организациях государственной системы здравоохранения города Москвы</a:t>
            </a:r>
            <a:r>
              <a:rPr lang="ru-RU" dirty="0" smtClean="0">
                <a:latin typeface="Cambria" pitchFamily="18" charset="0"/>
              </a:rPr>
              <a:t>»</a:t>
            </a:r>
            <a:endParaRPr lang="ru-RU" dirty="0">
              <a:latin typeface="Cambria" pitchFamily="18" charset="0"/>
            </a:endParaRPr>
          </a:p>
          <a:p>
            <a:pPr algn="just"/>
            <a:r>
              <a:rPr lang="ru-RU" dirty="0" smtClean="0">
                <a:latin typeface="Cambria" pitchFamily="18" charset="0"/>
              </a:rPr>
              <a:t>распоряжение </a:t>
            </a:r>
            <a:r>
              <a:rPr lang="ru-RU" dirty="0">
                <a:latin typeface="Cambria" pitchFamily="18" charset="0"/>
              </a:rPr>
              <a:t>Департамента здравоохранения города Москвы от 05.02.2015 № 113-р «О проведении дополнительной иммунизации против кори</a:t>
            </a:r>
            <a:r>
              <a:rPr lang="ru-RU" dirty="0" smtClean="0">
                <a:latin typeface="Cambria" pitchFamily="18" charset="0"/>
              </a:rPr>
              <a:t>»</a:t>
            </a:r>
          </a:p>
          <a:p>
            <a:r>
              <a:rPr lang="ru-RU" i="1" dirty="0"/>
              <a:t>Оперативного плана по организации работы подведомственных Департаменту здравоохранения города Москвы в период эпидемического подъема заболеваемости ОРВИ и гриппом не представлено.</a:t>
            </a:r>
          </a:p>
          <a:p>
            <a:r>
              <a:rPr lang="ru-RU" i="1" dirty="0"/>
              <a:t>Отсутствует актуальное нормативное обеспечение по профилактике острых респираторных вирусных инфекций и гриппа на 2015-2016 гг.</a:t>
            </a:r>
          </a:p>
          <a:p>
            <a:pPr algn="just"/>
            <a:endParaRPr lang="ru-RU" dirty="0">
              <a:latin typeface="Cambria" pitchFamily="18" charset="0"/>
            </a:endParaRPr>
          </a:p>
          <a:p>
            <a:endParaRPr lang="ru-RU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24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156"/>
            <a:ext cx="7620000" cy="1143000"/>
          </a:xfrm>
        </p:spPr>
        <p:txBody>
          <a:bodyPr/>
          <a:lstStyle/>
          <a:p>
            <a:pPr algn="just"/>
            <a:r>
              <a:rPr lang="ru-RU" sz="2400" b="1" dirty="0"/>
              <a:t>Оценка плана </a:t>
            </a:r>
            <a:r>
              <a:rPr lang="ru-RU" sz="2400" b="1" dirty="0" smtClean="0"/>
              <a:t>дополнительной </a:t>
            </a:r>
            <a:r>
              <a:rPr lang="ru-RU" sz="2400" b="1" dirty="0"/>
              <a:t>вакцинации </a:t>
            </a:r>
            <a:r>
              <a:rPr lang="ru-RU" sz="2400" b="1" dirty="0" smtClean="0"/>
              <a:t>перед </a:t>
            </a:r>
            <a:r>
              <a:rPr lang="ru-RU" sz="2400" b="1" dirty="0"/>
              <a:t>эпидемическим </a:t>
            </a:r>
            <a:r>
              <a:rPr lang="ru-RU" sz="2400" b="1" dirty="0" smtClean="0"/>
              <a:t>сезоном 2015-2016 в городе Москве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7609656" cy="4844008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latin typeface="Cambria" pitchFamily="18" charset="0"/>
              </a:rPr>
              <a:t>По данным Департамента </a:t>
            </a:r>
            <a:r>
              <a:rPr lang="ru-RU" dirty="0">
                <a:latin typeface="Cambria" pitchFamily="18" charset="0"/>
              </a:rPr>
              <a:t>здравоохранения города Москвы в 2014-2015 гг. от гриппа было привито 100% запланированного контингента граждан. </a:t>
            </a:r>
            <a:endParaRPr lang="ru-RU" dirty="0" smtClean="0">
              <a:latin typeface="Cambria" pitchFamily="18" charset="0"/>
            </a:endParaRPr>
          </a:p>
          <a:p>
            <a:pPr algn="just"/>
            <a:r>
              <a:rPr lang="ru-RU" dirty="0" smtClean="0">
                <a:latin typeface="Cambria" pitchFamily="18" charset="0"/>
              </a:rPr>
              <a:t>На </a:t>
            </a:r>
            <a:r>
              <a:rPr lang="ru-RU" dirty="0">
                <a:latin typeface="Cambria" pitchFamily="18" charset="0"/>
              </a:rPr>
              <a:t>2015 год количество заявленных вакцин против гриппа с учетом переходящего остатка на 2016 год соответствует запланированному количеству лиц, подлежащих вакцинации</a:t>
            </a:r>
            <a:r>
              <a:rPr lang="ru-RU" dirty="0" smtClean="0">
                <a:latin typeface="Cambria" pitchFamily="18" charset="0"/>
              </a:rPr>
              <a:t>.</a:t>
            </a:r>
          </a:p>
          <a:p>
            <a:endParaRPr lang="ru-RU" dirty="0">
              <a:latin typeface="Cambria" pitchFamily="18" charset="0"/>
            </a:endParaRPr>
          </a:p>
          <a:p>
            <a:pPr marL="114300" indent="0">
              <a:buNone/>
            </a:pPr>
            <a:endParaRPr lang="ru-RU" dirty="0">
              <a:latin typeface="Cambri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710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787208" cy="922114"/>
          </a:xfrm>
        </p:spPr>
        <p:txBody>
          <a:bodyPr/>
          <a:lstStyle/>
          <a:p>
            <a:r>
              <a:rPr lang="ru-RU" sz="2400" b="1" dirty="0" smtClean="0"/>
              <a:t>План иммунопрофилактики</a:t>
            </a:r>
            <a:endParaRPr lang="ru-RU" sz="24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1491263"/>
              </p:ext>
            </p:extLst>
          </p:nvPr>
        </p:nvGraphicFramePr>
        <p:xfrm>
          <a:off x="539552" y="1196752"/>
          <a:ext cx="7704855" cy="5364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0200"/>
                <a:gridCol w="1943841"/>
                <a:gridCol w="1623149"/>
                <a:gridCol w="2337665"/>
              </a:tblGrid>
              <a:tr h="1016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200" kern="50" dirty="0" smtClean="0">
                          <a:effectLst/>
                          <a:latin typeface="Cambria" pitchFamily="18" charset="0"/>
                        </a:rPr>
                        <a:t>Вакцинация по</a:t>
                      </a:r>
                      <a:r>
                        <a:rPr lang="ru-RU" sz="2200" kern="50" baseline="0" dirty="0" smtClean="0">
                          <a:effectLst/>
                          <a:latin typeface="Cambria" pitchFamily="18" charset="0"/>
                        </a:rPr>
                        <a:t> </a:t>
                      </a:r>
                      <a:r>
                        <a:rPr lang="ru-RU" sz="2200" kern="50" dirty="0" smtClean="0">
                          <a:effectLst/>
                          <a:latin typeface="Cambria" pitchFamily="18" charset="0"/>
                        </a:rPr>
                        <a:t>нозологии</a:t>
                      </a:r>
                      <a:endParaRPr lang="ru-RU" sz="2200" kern="50" dirty="0">
                        <a:effectLst/>
                        <a:latin typeface="Cambria" pitchFamily="18" charset="0"/>
                        <a:ea typeface="Times New Roman"/>
                      </a:endParaRPr>
                    </a:p>
                  </a:txBody>
                  <a:tcPr marL="39565" marR="3956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200" kern="50" dirty="0" smtClean="0">
                          <a:effectLst/>
                          <a:latin typeface="Cambria" pitchFamily="18" charset="0"/>
                        </a:rPr>
                        <a:t>План ДЗМ</a:t>
                      </a:r>
                      <a:endParaRPr lang="ru-RU" sz="2200" kern="50" dirty="0">
                        <a:effectLst/>
                        <a:latin typeface="Cambria" pitchFamily="18" charset="0"/>
                        <a:ea typeface="Times New Roman"/>
                      </a:endParaRPr>
                    </a:p>
                  </a:txBody>
                  <a:tcPr marL="39565" marR="3956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200" kern="50" dirty="0" smtClean="0">
                          <a:effectLst/>
                          <a:latin typeface="Cambria" pitchFamily="18" charset="0"/>
                        </a:rPr>
                        <a:t>План </a:t>
                      </a:r>
                      <a:r>
                        <a:rPr lang="ru-RU" sz="2200" kern="50" dirty="0" err="1" smtClean="0">
                          <a:effectLst/>
                          <a:latin typeface="Cambria" pitchFamily="18" charset="0"/>
                        </a:rPr>
                        <a:t>Роспотреб</a:t>
                      </a:r>
                      <a:r>
                        <a:rPr lang="ru-RU" sz="2200" kern="50" dirty="0" smtClean="0">
                          <a:effectLst/>
                          <a:latin typeface="Cambria" pitchFamily="18" charset="0"/>
                        </a:rPr>
                        <a:t>-надзора</a:t>
                      </a:r>
                      <a:endParaRPr lang="ru-RU" sz="2200" kern="50" dirty="0">
                        <a:effectLst/>
                        <a:latin typeface="Cambria" pitchFamily="18" charset="0"/>
                        <a:ea typeface="Times New Roman"/>
                      </a:endParaRPr>
                    </a:p>
                  </a:txBody>
                  <a:tcPr marL="39565" marR="3956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200" kern="50" dirty="0">
                          <a:effectLst/>
                          <a:latin typeface="Cambria" pitchFamily="18" charset="0"/>
                        </a:rPr>
                        <a:t>Процентное соотношение к плану </a:t>
                      </a:r>
                      <a:r>
                        <a:rPr lang="ru-RU" sz="2200" kern="50" dirty="0" err="1" smtClean="0">
                          <a:effectLst/>
                          <a:latin typeface="Cambria" pitchFamily="18" charset="0"/>
                        </a:rPr>
                        <a:t>Роспотреб-наздора</a:t>
                      </a:r>
                      <a:r>
                        <a:rPr lang="ru-RU" sz="2200" kern="50" dirty="0" smtClean="0">
                          <a:effectLst/>
                          <a:latin typeface="Cambria" pitchFamily="18" charset="0"/>
                        </a:rPr>
                        <a:t> </a:t>
                      </a:r>
                      <a:endParaRPr lang="ru-RU" sz="2200" kern="50" dirty="0">
                        <a:effectLst/>
                        <a:latin typeface="Cambria" pitchFamily="18" charset="0"/>
                        <a:ea typeface="Times New Roman"/>
                      </a:endParaRPr>
                    </a:p>
                  </a:txBody>
                  <a:tcPr marL="39565" marR="39565" marT="0" marB="0"/>
                </a:tc>
              </a:tr>
              <a:tr h="2903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200" kern="50" dirty="0" smtClean="0">
                          <a:effectLst/>
                          <a:latin typeface="Cambria" pitchFamily="18" charset="0"/>
                        </a:rPr>
                        <a:t>Коклюш</a:t>
                      </a:r>
                      <a:endParaRPr lang="ru-RU" sz="2200" kern="50" dirty="0">
                        <a:effectLst/>
                        <a:latin typeface="Cambria" pitchFamily="18" charset="0"/>
                        <a:ea typeface="Times New Roman"/>
                      </a:endParaRPr>
                    </a:p>
                  </a:txBody>
                  <a:tcPr marL="39565" marR="3956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kern="50" dirty="0">
                          <a:effectLst/>
                          <a:latin typeface="Cambria" pitchFamily="18" charset="0"/>
                        </a:rPr>
                        <a:t>210000</a:t>
                      </a:r>
                      <a:endParaRPr lang="ru-RU" sz="2200" kern="50" dirty="0">
                        <a:effectLst/>
                        <a:latin typeface="Cambria" pitchFamily="18" charset="0"/>
                        <a:ea typeface="Times New Roman"/>
                      </a:endParaRPr>
                    </a:p>
                  </a:txBody>
                  <a:tcPr marL="39565" marR="3956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kern="50" dirty="0">
                          <a:effectLst/>
                          <a:latin typeface="Cambria" pitchFamily="18" charset="0"/>
                        </a:rPr>
                        <a:t>102000</a:t>
                      </a:r>
                      <a:endParaRPr lang="ru-RU" sz="2200" kern="50" dirty="0">
                        <a:effectLst/>
                        <a:latin typeface="Cambria" pitchFamily="18" charset="0"/>
                        <a:ea typeface="Times New Roman"/>
                      </a:endParaRPr>
                    </a:p>
                  </a:txBody>
                  <a:tcPr marL="39565" marR="3956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kern="50">
                          <a:effectLst/>
                          <a:latin typeface="Cambria" pitchFamily="18" charset="0"/>
                        </a:rPr>
                        <a:t>205,9%</a:t>
                      </a:r>
                      <a:endParaRPr lang="ru-RU" sz="2200" b="1" kern="50">
                        <a:effectLst/>
                        <a:latin typeface="Cambria" pitchFamily="18" charset="0"/>
                        <a:ea typeface="Times New Roman"/>
                      </a:endParaRPr>
                    </a:p>
                  </a:txBody>
                  <a:tcPr marL="39565" marR="39565" marT="0" marB="0"/>
                </a:tc>
              </a:tr>
              <a:tr h="2903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200" kern="50" dirty="0" smtClean="0">
                          <a:effectLst/>
                          <a:latin typeface="Cambria" pitchFamily="18" charset="0"/>
                        </a:rPr>
                        <a:t>Дифтерия</a:t>
                      </a:r>
                      <a:endParaRPr lang="ru-RU" sz="2200" kern="50" dirty="0">
                        <a:effectLst/>
                        <a:latin typeface="Cambria" pitchFamily="18" charset="0"/>
                        <a:ea typeface="Times New Roman"/>
                      </a:endParaRPr>
                    </a:p>
                  </a:txBody>
                  <a:tcPr marL="39565" marR="3956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kern="50" dirty="0">
                          <a:effectLst/>
                          <a:latin typeface="Cambria" pitchFamily="18" charset="0"/>
                        </a:rPr>
                        <a:t>241600</a:t>
                      </a:r>
                      <a:endParaRPr lang="ru-RU" sz="2200" kern="50" dirty="0">
                        <a:effectLst/>
                        <a:latin typeface="Cambria" pitchFamily="18" charset="0"/>
                        <a:ea typeface="Times New Roman"/>
                      </a:endParaRPr>
                    </a:p>
                  </a:txBody>
                  <a:tcPr marL="39565" marR="3956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kern="50" dirty="0">
                          <a:effectLst/>
                          <a:latin typeface="Cambria" pitchFamily="18" charset="0"/>
                        </a:rPr>
                        <a:t>121000</a:t>
                      </a:r>
                      <a:endParaRPr lang="ru-RU" sz="2200" kern="50" dirty="0">
                        <a:effectLst/>
                        <a:latin typeface="Cambria" pitchFamily="18" charset="0"/>
                        <a:ea typeface="Times New Roman"/>
                      </a:endParaRPr>
                    </a:p>
                  </a:txBody>
                  <a:tcPr marL="39565" marR="3956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kern="50">
                          <a:effectLst/>
                          <a:latin typeface="Cambria" pitchFamily="18" charset="0"/>
                        </a:rPr>
                        <a:t>199,7%</a:t>
                      </a:r>
                      <a:endParaRPr lang="ru-RU" sz="2200" b="1" kern="50">
                        <a:effectLst/>
                        <a:latin typeface="Cambria" pitchFamily="18" charset="0"/>
                        <a:ea typeface="Times New Roman"/>
                      </a:endParaRPr>
                    </a:p>
                  </a:txBody>
                  <a:tcPr marL="39565" marR="39565" marT="0" marB="0"/>
                </a:tc>
              </a:tr>
              <a:tr h="2903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200" kern="50" dirty="0" smtClean="0">
                          <a:effectLst/>
                          <a:latin typeface="Cambria" pitchFamily="18" charset="0"/>
                        </a:rPr>
                        <a:t>Столбняк</a:t>
                      </a:r>
                      <a:endParaRPr lang="ru-RU" sz="2200" kern="50" dirty="0">
                        <a:effectLst/>
                        <a:latin typeface="Cambria" pitchFamily="18" charset="0"/>
                        <a:ea typeface="Times New Roman"/>
                      </a:endParaRPr>
                    </a:p>
                  </a:txBody>
                  <a:tcPr marL="39565" marR="3956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kern="50">
                          <a:effectLst/>
                          <a:latin typeface="Cambria" pitchFamily="18" charset="0"/>
                        </a:rPr>
                        <a:t>291600</a:t>
                      </a:r>
                      <a:endParaRPr lang="ru-RU" sz="2200" kern="50">
                        <a:effectLst/>
                        <a:latin typeface="Cambria" pitchFamily="18" charset="0"/>
                        <a:ea typeface="Times New Roman"/>
                      </a:endParaRPr>
                    </a:p>
                  </a:txBody>
                  <a:tcPr marL="39565" marR="3956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kern="50">
                          <a:effectLst/>
                          <a:latin typeface="Cambria" pitchFamily="18" charset="0"/>
                        </a:rPr>
                        <a:t>121000</a:t>
                      </a:r>
                      <a:endParaRPr lang="ru-RU" sz="2200" kern="50">
                        <a:effectLst/>
                        <a:latin typeface="Cambria" pitchFamily="18" charset="0"/>
                        <a:ea typeface="Times New Roman"/>
                      </a:endParaRPr>
                    </a:p>
                  </a:txBody>
                  <a:tcPr marL="39565" marR="3956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kern="50" dirty="0">
                          <a:effectLst/>
                          <a:latin typeface="Cambria" pitchFamily="18" charset="0"/>
                        </a:rPr>
                        <a:t>240,9%</a:t>
                      </a:r>
                      <a:endParaRPr lang="ru-RU" sz="2200" b="1" kern="50" dirty="0">
                        <a:effectLst/>
                        <a:latin typeface="Cambria" pitchFamily="18" charset="0"/>
                        <a:ea typeface="Times New Roman"/>
                      </a:endParaRPr>
                    </a:p>
                  </a:txBody>
                  <a:tcPr marL="39565" marR="39565" marT="0" marB="0"/>
                </a:tc>
              </a:tr>
              <a:tr h="2903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200" kern="50" dirty="0" smtClean="0">
                          <a:effectLst/>
                          <a:latin typeface="Cambria" pitchFamily="18" charset="0"/>
                        </a:rPr>
                        <a:t>Гепатит «В»</a:t>
                      </a:r>
                      <a:endParaRPr lang="ru-RU" sz="2200" kern="50" dirty="0">
                        <a:effectLst/>
                        <a:latin typeface="Cambria" pitchFamily="18" charset="0"/>
                        <a:ea typeface="Times New Roman"/>
                      </a:endParaRPr>
                    </a:p>
                  </a:txBody>
                  <a:tcPr marL="39565" marR="3956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kern="50">
                          <a:effectLst/>
                          <a:latin typeface="Cambria" pitchFamily="18" charset="0"/>
                        </a:rPr>
                        <a:t>425000</a:t>
                      </a:r>
                      <a:endParaRPr lang="ru-RU" sz="2200" kern="50">
                        <a:effectLst/>
                        <a:latin typeface="Cambria" pitchFamily="18" charset="0"/>
                        <a:ea typeface="Times New Roman"/>
                      </a:endParaRPr>
                    </a:p>
                  </a:txBody>
                  <a:tcPr marL="39565" marR="3956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kern="50">
                          <a:effectLst/>
                          <a:latin typeface="Cambria" pitchFamily="18" charset="0"/>
                        </a:rPr>
                        <a:t>305500</a:t>
                      </a:r>
                      <a:endParaRPr lang="ru-RU" sz="2200" kern="50">
                        <a:effectLst/>
                        <a:latin typeface="Cambria" pitchFamily="18" charset="0"/>
                        <a:ea typeface="Times New Roman"/>
                      </a:endParaRPr>
                    </a:p>
                  </a:txBody>
                  <a:tcPr marL="39565" marR="3956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kern="50" dirty="0">
                          <a:effectLst/>
                          <a:latin typeface="Cambria" pitchFamily="18" charset="0"/>
                        </a:rPr>
                        <a:t>139%</a:t>
                      </a:r>
                      <a:endParaRPr lang="ru-RU" sz="2200" b="1" kern="50" dirty="0">
                        <a:effectLst/>
                        <a:latin typeface="Cambria" pitchFamily="18" charset="0"/>
                        <a:ea typeface="Times New Roman"/>
                      </a:endParaRPr>
                    </a:p>
                  </a:txBody>
                  <a:tcPr marL="39565" marR="39565" marT="0" marB="0"/>
                </a:tc>
              </a:tr>
              <a:tr h="2903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200" kern="50" dirty="0" smtClean="0">
                          <a:effectLst/>
                          <a:latin typeface="Cambria" pitchFamily="18" charset="0"/>
                          <a:ea typeface="Times New Roman"/>
                        </a:rPr>
                        <a:t>Дифтерия (рев)</a:t>
                      </a:r>
                      <a:endParaRPr lang="ru-RU" sz="2200" kern="50" dirty="0">
                        <a:effectLst/>
                        <a:latin typeface="Cambria" pitchFamily="18" charset="0"/>
                        <a:ea typeface="Times New Roman"/>
                      </a:endParaRPr>
                    </a:p>
                  </a:txBody>
                  <a:tcPr marL="39565" marR="3956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kern="50" dirty="0" smtClean="0">
                          <a:effectLst/>
                          <a:latin typeface="Cambria" pitchFamily="18" charset="0"/>
                          <a:ea typeface="Times New Roman"/>
                        </a:rPr>
                        <a:t>393400</a:t>
                      </a:r>
                      <a:endParaRPr lang="ru-RU" sz="2200" kern="50" dirty="0">
                        <a:effectLst/>
                        <a:latin typeface="Cambria" pitchFamily="18" charset="0"/>
                        <a:ea typeface="Times New Roman"/>
                      </a:endParaRPr>
                    </a:p>
                  </a:txBody>
                  <a:tcPr marL="39565" marR="3956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kern="50" dirty="0" smtClean="0">
                          <a:effectLst/>
                          <a:latin typeface="Cambria" pitchFamily="18" charset="0"/>
                          <a:ea typeface="Times New Roman"/>
                        </a:rPr>
                        <a:t>441500</a:t>
                      </a:r>
                      <a:endParaRPr lang="ru-RU" sz="2200" kern="50" dirty="0">
                        <a:effectLst/>
                        <a:latin typeface="Cambria" pitchFamily="18" charset="0"/>
                        <a:ea typeface="Times New Roman"/>
                      </a:endParaRPr>
                    </a:p>
                  </a:txBody>
                  <a:tcPr marL="39565" marR="3956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kern="50" dirty="0" smtClean="0">
                          <a:effectLst/>
                          <a:latin typeface="Cambria" pitchFamily="18" charset="0"/>
                          <a:ea typeface="Times New Roman"/>
                        </a:rPr>
                        <a:t>89,1%</a:t>
                      </a:r>
                      <a:endParaRPr lang="ru-RU" sz="2200" b="1" kern="50" dirty="0">
                        <a:effectLst/>
                        <a:latin typeface="Cambria" pitchFamily="18" charset="0"/>
                        <a:ea typeface="Times New Roman"/>
                      </a:endParaRPr>
                    </a:p>
                  </a:txBody>
                  <a:tcPr marL="39565" marR="39565" marT="0" marB="0"/>
                </a:tc>
              </a:tr>
              <a:tr h="2903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200" kern="50" dirty="0" smtClean="0">
                          <a:effectLst/>
                          <a:latin typeface="Cambria" pitchFamily="18" charset="0"/>
                          <a:ea typeface="Times New Roman"/>
                        </a:rPr>
                        <a:t>Туберкулез</a:t>
                      </a:r>
                      <a:endParaRPr lang="ru-RU" sz="2200" kern="50" dirty="0">
                        <a:effectLst/>
                        <a:latin typeface="Cambria" pitchFamily="18" charset="0"/>
                        <a:ea typeface="Times New Roman"/>
                      </a:endParaRPr>
                    </a:p>
                  </a:txBody>
                  <a:tcPr marL="39565" marR="3956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kern="50" dirty="0" smtClean="0">
                          <a:effectLst/>
                          <a:latin typeface="Cambria" pitchFamily="18" charset="0"/>
                          <a:ea typeface="Times New Roman"/>
                        </a:rPr>
                        <a:t>120000</a:t>
                      </a:r>
                      <a:endParaRPr lang="ru-RU" sz="2200" kern="50" dirty="0">
                        <a:effectLst/>
                        <a:latin typeface="Cambria" pitchFamily="18" charset="0"/>
                        <a:ea typeface="Times New Roman"/>
                      </a:endParaRPr>
                    </a:p>
                  </a:txBody>
                  <a:tcPr marL="39565" marR="3956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kern="50" dirty="0" smtClean="0">
                          <a:effectLst/>
                          <a:latin typeface="Cambria" pitchFamily="18" charset="0"/>
                          <a:ea typeface="Times New Roman"/>
                        </a:rPr>
                        <a:t>130140</a:t>
                      </a:r>
                      <a:endParaRPr lang="ru-RU" sz="2200" kern="50" dirty="0">
                        <a:effectLst/>
                        <a:latin typeface="Cambria" pitchFamily="18" charset="0"/>
                        <a:ea typeface="Times New Roman"/>
                      </a:endParaRPr>
                    </a:p>
                  </a:txBody>
                  <a:tcPr marL="39565" marR="3956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kern="50" dirty="0" smtClean="0">
                          <a:effectLst/>
                          <a:latin typeface="Cambria" pitchFamily="18" charset="0"/>
                          <a:ea typeface="Times New Roman"/>
                        </a:rPr>
                        <a:t>92%</a:t>
                      </a:r>
                      <a:endParaRPr lang="ru-RU" sz="2200" b="1" kern="50" dirty="0">
                        <a:effectLst/>
                        <a:latin typeface="Cambria" pitchFamily="18" charset="0"/>
                        <a:ea typeface="Times New Roman"/>
                      </a:endParaRPr>
                    </a:p>
                  </a:txBody>
                  <a:tcPr marL="39565" marR="39565" marT="0" marB="0"/>
                </a:tc>
              </a:tr>
              <a:tr h="2903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200" kern="50" dirty="0" smtClean="0">
                          <a:effectLst/>
                          <a:latin typeface="Cambria" pitchFamily="18" charset="0"/>
                          <a:ea typeface="Times New Roman"/>
                        </a:rPr>
                        <a:t>Корь</a:t>
                      </a:r>
                      <a:endParaRPr lang="ru-RU" sz="2200" kern="50" dirty="0">
                        <a:effectLst/>
                        <a:latin typeface="Cambria" pitchFamily="18" charset="0"/>
                        <a:ea typeface="Times New Roman"/>
                      </a:endParaRPr>
                    </a:p>
                  </a:txBody>
                  <a:tcPr marL="39565" marR="3956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kern="50" dirty="0" smtClean="0">
                          <a:effectLst/>
                          <a:latin typeface="Cambria" pitchFamily="18" charset="0"/>
                          <a:ea typeface="Times New Roman"/>
                        </a:rPr>
                        <a:t>120000</a:t>
                      </a:r>
                      <a:endParaRPr lang="ru-RU" sz="2200" kern="50" dirty="0">
                        <a:effectLst/>
                        <a:latin typeface="Cambria" pitchFamily="18" charset="0"/>
                        <a:ea typeface="Times New Roman"/>
                      </a:endParaRPr>
                    </a:p>
                  </a:txBody>
                  <a:tcPr marL="39565" marR="3956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kern="50" dirty="0" smtClean="0">
                          <a:effectLst/>
                          <a:latin typeface="Cambria" pitchFamily="18" charset="0"/>
                          <a:ea typeface="Times New Roman"/>
                        </a:rPr>
                        <a:t>130000</a:t>
                      </a:r>
                      <a:endParaRPr lang="ru-RU" sz="2200" kern="50" dirty="0">
                        <a:effectLst/>
                        <a:latin typeface="Cambria" pitchFamily="18" charset="0"/>
                        <a:ea typeface="Times New Roman"/>
                      </a:endParaRPr>
                    </a:p>
                  </a:txBody>
                  <a:tcPr marL="39565" marR="3956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kern="50" dirty="0" smtClean="0">
                          <a:effectLst/>
                          <a:latin typeface="Cambria" pitchFamily="18" charset="0"/>
                          <a:ea typeface="Times New Roman"/>
                        </a:rPr>
                        <a:t>92%</a:t>
                      </a:r>
                      <a:endParaRPr lang="ru-RU" sz="2200" b="1" kern="50" dirty="0">
                        <a:effectLst/>
                        <a:latin typeface="Cambria" pitchFamily="18" charset="0"/>
                        <a:ea typeface="Times New Roman"/>
                      </a:endParaRPr>
                    </a:p>
                  </a:txBody>
                  <a:tcPr marL="39565" marR="39565" marT="0" marB="0"/>
                </a:tc>
              </a:tr>
              <a:tr h="2903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200" kern="50" dirty="0" smtClean="0">
                          <a:effectLst/>
                          <a:latin typeface="Cambria" pitchFamily="18" charset="0"/>
                          <a:ea typeface="Times New Roman"/>
                        </a:rPr>
                        <a:t>Паротит (рев)</a:t>
                      </a:r>
                      <a:endParaRPr lang="ru-RU" sz="2200" kern="50" dirty="0">
                        <a:effectLst/>
                        <a:latin typeface="Cambria" pitchFamily="18" charset="0"/>
                        <a:ea typeface="Times New Roman"/>
                      </a:endParaRPr>
                    </a:p>
                  </a:txBody>
                  <a:tcPr marL="39565" marR="3956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kern="50" dirty="0" smtClean="0">
                          <a:effectLst/>
                          <a:latin typeface="Cambria" pitchFamily="18" charset="0"/>
                          <a:ea typeface="Times New Roman"/>
                        </a:rPr>
                        <a:t>92000</a:t>
                      </a:r>
                      <a:endParaRPr lang="ru-RU" sz="2200" kern="50" dirty="0">
                        <a:effectLst/>
                        <a:latin typeface="Cambria" pitchFamily="18" charset="0"/>
                        <a:ea typeface="Times New Roman"/>
                      </a:endParaRPr>
                    </a:p>
                  </a:txBody>
                  <a:tcPr marL="39565" marR="3956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kern="50" dirty="0" smtClean="0">
                          <a:effectLst/>
                          <a:latin typeface="Cambria" pitchFamily="18" charset="0"/>
                          <a:ea typeface="Times New Roman"/>
                        </a:rPr>
                        <a:t>99000</a:t>
                      </a:r>
                      <a:endParaRPr lang="ru-RU" sz="2200" kern="50" dirty="0">
                        <a:effectLst/>
                        <a:latin typeface="Cambria" pitchFamily="18" charset="0"/>
                        <a:ea typeface="Times New Roman"/>
                      </a:endParaRPr>
                    </a:p>
                  </a:txBody>
                  <a:tcPr marL="39565" marR="3956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kern="50" dirty="0" smtClean="0">
                          <a:effectLst/>
                          <a:latin typeface="Cambria" pitchFamily="18" charset="0"/>
                          <a:ea typeface="Times New Roman"/>
                        </a:rPr>
                        <a:t>92%</a:t>
                      </a:r>
                      <a:endParaRPr lang="ru-RU" sz="2200" b="1" kern="50" dirty="0">
                        <a:effectLst/>
                        <a:latin typeface="Cambria" pitchFamily="18" charset="0"/>
                        <a:ea typeface="Times New Roman"/>
                      </a:endParaRPr>
                    </a:p>
                  </a:txBody>
                  <a:tcPr marL="39565" marR="39565" marT="0" marB="0"/>
                </a:tc>
              </a:tr>
              <a:tr h="2903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200" kern="50" dirty="0" smtClean="0">
                          <a:effectLst/>
                          <a:latin typeface="Cambria" pitchFamily="18" charset="0"/>
                          <a:ea typeface="Times New Roman"/>
                        </a:rPr>
                        <a:t>Краснуха</a:t>
                      </a:r>
                      <a:endParaRPr lang="ru-RU" sz="2200" kern="50" dirty="0">
                        <a:effectLst/>
                        <a:latin typeface="Cambria" pitchFamily="18" charset="0"/>
                        <a:ea typeface="Times New Roman"/>
                      </a:endParaRPr>
                    </a:p>
                  </a:txBody>
                  <a:tcPr marL="39565" marR="3956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kern="50" dirty="0" smtClean="0">
                          <a:effectLst/>
                          <a:latin typeface="Cambria" pitchFamily="18" charset="0"/>
                          <a:ea typeface="Times New Roman"/>
                        </a:rPr>
                        <a:t>100000</a:t>
                      </a:r>
                      <a:endParaRPr lang="ru-RU" sz="2200" kern="50" dirty="0">
                        <a:effectLst/>
                        <a:latin typeface="Cambria" pitchFamily="18" charset="0"/>
                        <a:ea typeface="Times New Roman"/>
                      </a:endParaRPr>
                    </a:p>
                  </a:txBody>
                  <a:tcPr marL="39565" marR="3956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kern="50" dirty="0" smtClean="0">
                          <a:effectLst/>
                          <a:latin typeface="Cambria" pitchFamily="18" charset="0"/>
                          <a:ea typeface="Times New Roman"/>
                        </a:rPr>
                        <a:t>110000</a:t>
                      </a:r>
                      <a:endParaRPr lang="ru-RU" sz="2200" kern="50" dirty="0">
                        <a:effectLst/>
                        <a:latin typeface="Cambria" pitchFamily="18" charset="0"/>
                        <a:ea typeface="Times New Roman"/>
                      </a:endParaRPr>
                    </a:p>
                  </a:txBody>
                  <a:tcPr marL="39565" marR="3956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kern="50" dirty="0" smtClean="0">
                          <a:effectLst/>
                          <a:latin typeface="Cambria" pitchFamily="18" charset="0"/>
                          <a:ea typeface="Times New Roman"/>
                        </a:rPr>
                        <a:t>90%</a:t>
                      </a:r>
                      <a:endParaRPr lang="ru-RU" sz="2200" b="1" kern="50" dirty="0">
                        <a:effectLst/>
                        <a:latin typeface="Cambria" pitchFamily="18" charset="0"/>
                        <a:ea typeface="Times New Roman"/>
                      </a:endParaRPr>
                    </a:p>
                  </a:txBody>
                  <a:tcPr marL="39565" marR="39565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398713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9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err="1" smtClean="0"/>
              <a:t>Туберкулинодиагностика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Ежегодной туберкулиновой пробе подлежат:</a:t>
            </a:r>
          </a:p>
          <a:p>
            <a:pPr marL="114300" indent="0">
              <a:buNone/>
            </a:pPr>
            <a:r>
              <a:rPr lang="ru-RU" dirty="0" smtClean="0"/>
              <a:t>- 1 285 342 ребенка до 14 лет;</a:t>
            </a:r>
          </a:p>
          <a:p>
            <a:pPr marL="114300" indent="0">
              <a:buNone/>
            </a:pPr>
            <a:r>
              <a:rPr lang="ru-RU" dirty="0" smtClean="0"/>
              <a:t>-1 445 556 детей до 18 лет.</a:t>
            </a:r>
          </a:p>
          <a:p>
            <a:pPr marL="114300" indent="0">
              <a:buNone/>
            </a:pPr>
            <a:r>
              <a:rPr lang="ru-RU" dirty="0" smtClean="0"/>
              <a:t>За первое полугодие 2015 года </a:t>
            </a:r>
            <a:r>
              <a:rPr lang="ru-RU" dirty="0" err="1" smtClean="0"/>
              <a:t>туберкулинодиагностикой</a:t>
            </a:r>
            <a:r>
              <a:rPr lang="ru-RU" dirty="0" smtClean="0"/>
              <a:t> охвачено:</a:t>
            </a:r>
          </a:p>
          <a:p>
            <a:pPr>
              <a:buFontTx/>
              <a:buChar char="-"/>
            </a:pPr>
            <a:r>
              <a:rPr lang="ru-RU" dirty="0" smtClean="0"/>
              <a:t>501 941 ребенок до 14 лет;</a:t>
            </a:r>
          </a:p>
          <a:p>
            <a:pPr>
              <a:buFontTx/>
              <a:buChar char="-"/>
            </a:pPr>
            <a:r>
              <a:rPr lang="ru-RU" dirty="0" smtClean="0"/>
              <a:t>детей до 18 лет данных в ОИВ нет.</a:t>
            </a:r>
          </a:p>
          <a:p>
            <a:r>
              <a:rPr lang="ru-RU" dirty="0" smtClean="0"/>
              <a:t>При таких условиях прогнозный показатель охвата </a:t>
            </a:r>
            <a:r>
              <a:rPr lang="ru-RU" dirty="0" err="1" smtClean="0"/>
              <a:t>туберкулинодиагностикой</a:t>
            </a:r>
            <a:r>
              <a:rPr lang="ru-RU" dirty="0" smtClean="0"/>
              <a:t> к концу года составит 78.1%.</a:t>
            </a:r>
          </a:p>
          <a:p>
            <a:r>
              <a:rPr lang="ru-RU" dirty="0" smtClean="0"/>
              <a:t>В 2015 году закупка препаратов для кожной пробы с туберкулином ДЗМ </a:t>
            </a:r>
            <a:r>
              <a:rPr lang="ru-RU" dirty="0" smtClean="0"/>
              <a:t>не </a:t>
            </a:r>
            <a:r>
              <a:rPr lang="ru-RU" dirty="0" smtClean="0"/>
              <a:t>проводилась.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1959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922114"/>
          </a:xfrm>
        </p:spPr>
        <p:txBody>
          <a:bodyPr/>
          <a:lstStyle/>
          <a:p>
            <a:r>
              <a:rPr lang="ru-RU" sz="2400" b="1" dirty="0" smtClean="0"/>
              <a:t>Выявление ситуации отсутствия </a:t>
            </a:r>
            <a:br>
              <a:rPr lang="ru-RU" sz="2400" b="1" dirty="0" smtClean="0"/>
            </a:br>
            <a:r>
              <a:rPr lang="ru-RU" sz="2400" b="1" dirty="0" smtClean="0"/>
              <a:t>МИБП в городе Москве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>
                <a:latin typeface="Cambria" pitchFamily="18" charset="0"/>
              </a:rPr>
              <a:t>В 2015 г. проведено 11 тематических проверок медицинских организаций ведомства Департамента здравоохранения города Москвы, установлено, что МИБП различных наименований отсутствуют, а иммунопрофилактика не осуществляется на всех этапах</a:t>
            </a:r>
            <a:r>
              <a:rPr lang="ru-RU" dirty="0" smtClean="0">
                <a:latin typeface="Cambria" pitchFamily="18" charset="0"/>
              </a:rPr>
              <a:t>.</a:t>
            </a:r>
          </a:p>
          <a:p>
            <a:pPr algn="just"/>
            <a:r>
              <a:rPr lang="ru-RU" dirty="0" smtClean="0">
                <a:latin typeface="Cambria" pitchFamily="18" charset="0"/>
              </a:rPr>
              <a:t>Проверка перинатальных центров Москвы:</a:t>
            </a:r>
          </a:p>
          <a:p>
            <a:pPr lvl="1" algn="just"/>
            <a:r>
              <a:rPr lang="ru-RU" dirty="0" smtClean="0">
                <a:latin typeface="Cambria" pitchFamily="18" charset="0"/>
              </a:rPr>
              <a:t>в некоторых организациях иммунизация проводится только платным пациентам</a:t>
            </a:r>
            <a:r>
              <a:rPr lang="en-US" dirty="0" smtClean="0">
                <a:latin typeface="Cambria" pitchFamily="18" charset="0"/>
              </a:rPr>
              <a:t>;</a:t>
            </a:r>
          </a:p>
          <a:p>
            <a:pPr lvl="1" algn="just"/>
            <a:r>
              <a:rPr lang="ru-RU" dirty="0" smtClean="0">
                <a:latin typeface="Cambria" pitchFamily="18" charset="0"/>
              </a:rPr>
              <a:t>в других – вакцины экономятся, иммунопрофилактика только по </a:t>
            </a:r>
            <a:r>
              <a:rPr lang="ru-RU" dirty="0" err="1" smtClean="0">
                <a:latin typeface="Cambria" pitchFamily="18" charset="0"/>
              </a:rPr>
              <a:t>эпид</a:t>
            </a:r>
            <a:r>
              <a:rPr lang="ru-RU" dirty="0" smtClean="0">
                <a:latin typeface="Cambria" pitchFamily="18" charset="0"/>
              </a:rPr>
              <a:t>. показаниям</a:t>
            </a:r>
            <a:r>
              <a:rPr lang="en-US" dirty="0" smtClean="0">
                <a:latin typeface="Cambria" pitchFamily="18" charset="0"/>
              </a:rPr>
              <a:t>;</a:t>
            </a:r>
            <a:endParaRPr lang="ru-RU" dirty="0" smtClean="0">
              <a:latin typeface="Cambria" pitchFamily="18" charset="0"/>
            </a:endParaRPr>
          </a:p>
          <a:p>
            <a:pPr lvl="1" algn="just"/>
            <a:r>
              <a:rPr lang="ru-RU" dirty="0" smtClean="0">
                <a:latin typeface="Cambria" pitchFamily="18" charset="0"/>
              </a:rPr>
              <a:t>третий подход </a:t>
            </a:r>
            <a:r>
              <a:rPr lang="ru-RU" dirty="0" smtClean="0">
                <a:latin typeface="Cambria" pitchFamily="18" charset="0"/>
              </a:rPr>
              <a:t>–полное </a:t>
            </a:r>
            <a:r>
              <a:rPr lang="ru-RU" dirty="0" smtClean="0">
                <a:latin typeface="Cambria" pitchFamily="18" charset="0"/>
              </a:rPr>
              <a:t>исчерпание переходящих запасов вакцин в кратчайшие сроки.</a:t>
            </a:r>
          </a:p>
          <a:p>
            <a:pPr algn="just"/>
            <a:r>
              <a:rPr lang="ru-RU" dirty="0" smtClean="0">
                <a:latin typeface="Cambria" pitchFamily="18" charset="0"/>
              </a:rPr>
              <a:t>Проверка ДЗМ: </a:t>
            </a:r>
          </a:p>
          <a:p>
            <a:pPr lvl="1" algn="just"/>
            <a:r>
              <a:rPr lang="ru-RU" dirty="0" smtClean="0">
                <a:latin typeface="Cambria" pitchFamily="18" charset="0"/>
              </a:rPr>
              <a:t>запас на город некоторых МИБП составляет от 10 («</a:t>
            </a:r>
            <a:r>
              <a:rPr lang="ru-RU" dirty="0" err="1" smtClean="0">
                <a:latin typeface="Cambria" pitchFamily="18" charset="0"/>
              </a:rPr>
              <a:t>Приорикс</a:t>
            </a:r>
            <a:r>
              <a:rPr lang="ru-RU" dirty="0" smtClean="0">
                <a:latin typeface="Cambria" pitchFamily="18" charset="0"/>
              </a:rPr>
              <a:t>») упаковок</a:t>
            </a:r>
            <a:r>
              <a:rPr lang="en-US" dirty="0" smtClean="0">
                <a:latin typeface="Cambria" pitchFamily="18" charset="0"/>
              </a:rPr>
              <a:t>;</a:t>
            </a:r>
          </a:p>
          <a:p>
            <a:pPr lvl="1" algn="just"/>
            <a:r>
              <a:rPr lang="ru-RU" dirty="0" smtClean="0">
                <a:latin typeface="Cambria" pitchFamily="18" charset="0"/>
              </a:rPr>
              <a:t>ОИВ не владеет информацией о списаниях вакцин в медицинских организациях.</a:t>
            </a:r>
          </a:p>
        </p:txBody>
      </p:sp>
    </p:spTree>
    <p:extLst>
      <p:ext uri="{BB962C8B-B14F-4D97-AF65-F5344CB8AC3E}">
        <p14:creationId xmlns:p14="http://schemas.microsoft.com/office/powerpoint/2010/main" val="102194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922114"/>
          </a:xfrm>
        </p:spPr>
        <p:txBody>
          <a:bodyPr/>
          <a:lstStyle/>
          <a:p>
            <a:r>
              <a:rPr lang="ru-RU" sz="2400" b="1" dirty="0" smtClean="0"/>
              <a:t>Расчет количества лекарственных препаратов для лечения больных ОРВИ и гриппом в г. Москве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Cambria" pitchFamily="18" charset="0"/>
              </a:rPr>
              <a:t>В 2015 году в связи с переходом системы на одноканальное финансирование, Департамент здравоохранения города Москвы не осуществлял централизованных закупок противогриппозных препаратов, соответственно, определить объемы возможной помощи населению в эпидемический период в данном регионе не представляется возможным.</a:t>
            </a:r>
          </a:p>
        </p:txBody>
      </p:sp>
    </p:spTree>
    <p:extLst>
      <p:ext uri="{BB962C8B-B14F-4D97-AF65-F5344CB8AC3E}">
        <p14:creationId xmlns:p14="http://schemas.microsoft.com/office/powerpoint/2010/main" val="85052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467</TotalTime>
  <Words>1775</Words>
  <Application>Microsoft Office PowerPoint</Application>
  <PresentationFormat>Экран (4:3)</PresentationFormat>
  <Paragraphs>234</Paragraphs>
  <Slides>19</Slides>
  <Notes>19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Соседство</vt:lpstr>
      <vt:lpstr>Контроль готовности к сезонному подъему заболеваемости ОРВИ и гриппом в органах государственной власти субъектов Российской Федерации города Москвы и Московской области   </vt:lpstr>
      <vt:lpstr>Презентация PowerPoint</vt:lpstr>
      <vt:lpstr>Нормативно-правовая база Российской Федерации  в части подготовки к сезонному подъему  заболеваемости ОРВИ и гриппом</vt:lpstr>
      <vt:lpstr>Департамент здравоохранения города Москвы, нормативно-правовое обеспечение в части подготовки к сезонному подъему заболеваемости ОРВИ и гриппом</vt:lpstr>
      <vt:lpstr>Оценка плана дополнительной вакцинации перед эпидемическим сезоном 2015-2016 в городе Москве</vt:lpstr>
      <vt:lpstr>План иммунопрофилактики</vt:lpstr>
      <vt:lpstr>Туберкулинодиагностика</vt:lpstr>
      <vt:lpstr>Выявление ситуации отсутствия  МИБП в городе Москве</vt:lpstr>
      <vt:lpstr>Расчет количества лекарственных препаратов для лечения больных ОРВИ и гриппом в г. Москве</vt:lpstr>
      <vt:lpstr>Диагностические возможности медицинских  организаций Департамента здравоохранения города Москвы</vt:lpstr>
      <vt:lpstr>Основной и дополнительный коечный фонд для больных с ОРВИ и гриппом в городе Москве </vt:lpstr>
      <vt:lpstr>Нормативно-правовое обеспечение Министерства здравоохранения Московской области в части подготовки к сезонному подъему заболеваемости ОРВИ и гриппом</vt:lpstr>
      <vt:lpstr>Оценка плана дополнительной вакцинации пред эпидемическим сезоном 2015-2016 Министерства здравоохранения Московской области</vt:lpstr>
      <vt:lpstr>Презентация PowerPoint</vt:lpstr>
      <vt:lpstr>Расчет потребности лекарственных препаратов против ОРВИ и гриппа в Московской области</vt:lpstr>
      <vt:lpstr>Основной и дополнительный коечный фонд для больных с ОРВИ и гриппом в Московской области</vt:lpstr>
      <vt:lpstr>Диагностические возможности медицинских организаций Министерства здравоохранения Московской области</vt:lpstr>
      <vt:lpstr>Выводы (г. Москва):</vt:lpstr>
      <vt:lpstr>Выводы (Московская обл.):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 исполнения переданных полномочий по лицензированию медицинской и фармацевтической деятельности в органах государственной власти субъектов Российской Федерации – в Департаменте здравоохранения города Москвы и Министерстве здравоохранения Московской области</dc:title>
  <dc:creator>Александра</dc:creator>
  <cp:lastModifiedBy>Дмитрий</cp:lastModifiedBy>
  <cp:revision>89</cp:revision>
  <cp:lastPrinted>2015-09-29T03:46:44Z</cp:lastPrinted>
  <dcterms:created xsi:type="dcterms:W3CDTF">2015-09-25T13:42:57Z</dcterms:created>
  <dcterms:modified xsi:type="dcterms:W3CDTF">2015-09-29T04:04:39Z</dcterms:modified>
</cp:coreProperties>
</file>