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6"/>
  </p:notesMasterIdLst>
  <p:handoutMasterIdLst>
    <p:handoutMasterId r:id="rId17"/>
  </p:handoutMasterIdLst>
  <p:sldIdLst>
    <p:sldId id="308" r:id="rId2"/>
    <p:sldId id="380" r:id="rId3"/>
    <p:sldId id="372" r:id="rId4"/>
    <p:sldId id="373" r:id="rId5"/>
    <p:sldId id="374" r:id="rId6"/>
    <p:sldId id="337" r:id="rId7"/>
    <p:sldId id="335" r:id="rId8"/>
    <p:sldId id="376" r:id="rId9"/>
    <p:sldId id="377" r:id="rId10"/>
    <p:sldId id="378" r:id="rId11"/>
    <p:sldId id="379" r:id="rId12"/>
    <p:sldId id="381" r:id="rId13"/>
    <p:sldId id="365" r:id="rId14"/>
    <p:sldId id="316" r:id="rId15"/>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FF3300"/>
    <a:srgbClr val="FFCCCC"/>
    <a:srgbClr val="006666"/>
    <a:srgbClr val="0066FF"/>
    <a:srgbClr val="FFFFCC"/>
    <a:srgbClr val="A50021"/>
    <a:srgbClr val="EAEAEA"/>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2" autoAdjust="0"/>
    <p:restoredTop sz="99513" autoAdjust="0"/>
  </p:normalViewPr>
  <p:slideViewPr>
    <p:cSldViewPr>
      <p:cViewPr>
        <p:scale>
          <a:sx n="120" d="100"/>
          <a:sy n="120" d="100"/>
        </p:scale>
        <p:origin x="-12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067" y="-77"/>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9"/>
    </mc:Choice>
    <mc:Fallback>
      <c:style val="29"/>
    </mc:Fallback>
  </mc:AlternateContent>
  <c:clrMapOvr bg1="lt1" tx1="dk1" bg2="lt2" tx2="dk2" accent1="accent1" accent2="accent2" accent3="accent3" accent4="accent4" accent5="accent5" accent6="accent6" hlink="hlink" folHlink="folHlink"/>
  <c:chart>
    <c:title>
      <c:tx>
        <c:rich>
          <a:bodyPr/>
          <a:lstStyle/>
          <a:p>
            <a:pPr algn="l">
              <a:defRPr sz="2400">
                <a:solidFill>
                  <a:schemeClr val="accent3">
                    <a:lumMod val="50000"/>
                  </a:schemeClr>
                </a:solidFill>
                <a:latin typeface="Times New Roman" pitchFamily="18" charset="0"/>
                <a:cs typeface="Times New Roman" pitchFamily="18" charset="0"/>
              </a:defRPr>
            </a:pPr>
            <a:r>
              <a:rPr lang="ru-RU" sz="1200" dirty="0"/>
              <a:t>Фактически выбрано упаковок</a:t>
            </a:r>
          </a:p>
        </c:rich>
      </c:tx>
      <c:layout>
        <c:manualLayout>
          <c:xMode val="edge"/>
          <c:yMode val="edge"/>
          <c:x val="0.15719920008887941"/>
          <c:y val="5.8832539682539813E-2"/>
        </c:manualLayout>
      </c:layout>
      <c:overlay val="1"/>
    </c:title>
    <c:autoTitleDeleted val="0"/>
    <c:plotArea>
      <c:layout>
        <c:manualLayout>
          <c:layoutTarget val="inner"/>
          <c:xMode val="edge"/>
          <c:yMode val="edge"/>
          <c:x val="5.3550101576015363E-2"/>
          <c:y val="5.0925925925925923E-2"/>
          <c:w val="0.94582040487564878"/>
          <c:h val="0.72498067949839984"/>
        </c:manualLayout>
      </c:layout>
      <c:lineChart>
        <c:grouping val="standard"/>
        <c:varyColors val="0"/>
        <c:ser>
          <c:idx val="0"/>
          <c:order val="0"/>
          <c:tx>
            <c:strRef>
              <c:f>График!$C$11</c:f>
              <c:strCache>
                <c:ptCount val="1"/>
                <c:pt idx="0">
                  <c:v>Фактически выбрано упаковок</c:v>
                </c:pt>
              </c:strCache>
            </c:strRef>
          </c:tx>
          <c:spPr>
            <a:ln w="88900"/>
          </c:spPr>
          <c:dLbls>
            <c:dLbl>
              <c:idx val="1"/>
              <c:spPr>
                <a:solidFill>
                  <a:prstClr val="white">
                    <a:lumMod val="75000"/>
                  </a:prstClr>
                </a:solidFill>
                <a:scene3d>
                  <a:camera prst="orthographicFront"/>
                  <a:lightRig rig="threePt" dir="t"/>
                </a:scene3d>
                <a:sp3d>
                  <a:bevelT/>
                </a:sp3d>
              </c:spPr>
              <c:txPr>
                <a:bodyPr/>
                <a:lstStyle/>
                <a:p>
                  <a:pPr algn="ctr">
                    <a:defRPr lang="ru-RU" sz="1200" b="1" i="0" u="none" strike="noStrike" kern="1200" baseline="0">
                      <a:solidFill>
                        <a:prstClr val="black"/>
                      </a:solidFill>
                      <a:latin typeface="Times New Roman" pitchFamily="18" charset="0"/>
                      <a:ea typeface="+mn-ea"/>
                      <a:cs typeface="Times New Roman" pitchFamily="18" charset="0"/>
                    </a:defRPr>
                  </a:pPr>
                  <a:endParaRPr lang="ru-RU"/>
                </a:p>
              </c:txPr>
              <c:dLblPos val="t"/>
              <c:showLegendKey val="0"/>
              <c:showVal val="1"/>
              <c:showCatName val="0"/>
              <c:showSerName val="0"/>
              <c:showPercent val="0"/>
              <c:showBubbleSize val="0"/>
            </c:dLbl>
            <c:spPr>
              <a:solidFill>
                <a:prstClr val="white">
                  <a:lumMod val="75000"/>
                </a:prstClr>
              </a:solidFill>
              <a:scene3d>
                <a:camera prst="orthographicFront"/>
                <a:lightRig rig="threePt" dir="t"/>
              </a:scene3d>
              <a:sp3d>
                <a:bevelT/>
              </a:sp3d>
            </c:spPr>
            <c:txPr>
              <a:bodyPr/>
              <a:lstStyle/>
              <a:p>
                <a:pPr>
                  <a:defRPr sz="1200" b="1" i="0">
                    <a:latin typeface="Times New Roman" pitchFamily="18" charset="0"/>
                    <a:cs typeface="Times New Roman" pitchFamily="18" charset="0"/>
                  </a:defRPr>
                </a:pPr>
                <a:endParaRPr lang="ru-RU"/>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name>Динамика</c:name>
            <c:spPr>
              <a:ln w="25400"/>
            </c:spPr>
            <c:trendlineType val="exp"/>
            <c:forward val="2"/>
            <c:dispRSqr val="0"/>
            <c:dispEq val="0"/>
          </c:trendline>
          <c:cat>
            <c:strRef>
              <c:f>График!$D$10:$E$10</c:f>
              <c:strCache>
                <c:ptCount val="2"/>
                <c:pt idx="0">
                  <c:v>1-е полугодие 2014 г.</c:v>
                </c:pt>
                <c:pt idx="1">
                  <c:v>1-е полугодие 2015 г.</c:v>
                </c:pt>
              </c:strCache>
            </c:strRef>
          </c:cat>
          <c:val>
            <c:numRef>
              <c:f>График!$D$11:$E$11</c:f>
              <c:numCache>
                <c:formatCode>#,##0</c:formatCode>
                <c:ptCount val="2"/>
                <c:pt idx="0">
                  <c:v>26140</c:v>
                </c:pt>
                <c:pt idx="1">
                  <c:v>43837</c:v>
                </c:pt>
              </c:numCache>
            </c:numRef>
          </c:val>
          <c:smooth val="0"/>
        </c:ser>
        <c:dLbls>
          <c:showLegendKey val="0"/>
          <c:showVal val="1"/>
          <c:showCatName val="0"/>
          <c:showSerName val="0"/>
          <c:showPercent val="0"/>
          <c:showBubbleSize val="0"/>
        </c:dLbls>
        <c:dropLines/>
        <c:marker val="1"/>
        <c:smooth val="0"/>
        <c:axId val="22194816"/>
        <c:axId val="79856000"/>
      </c:lineChart>
      <c:catAx>
        <c:axId val="22194816"/>
        <c:scaling>
          <c:orientation val="minMax"/>
        </c:scaling>
        <c:delete val="0"/>
        <c:axPos val="b"/>
        <c:numFmt formatCode="General" sourceLinked="0"/>
        <c:majorTickMark val="none"/>
        <c:minorTickMark val="none"/>
        <c:tickLblPos val="nextTo"/>
        <c:txPr>
          <a:bodyPr/>
          <a:lstStyle/>
          <a:p>
            <a:pPr>
              <a:defRPr sz="1200" b="1">
                <a:latin typeface="Times New Roman" pitchFamily="18" charset="0"/>
                <a:cs typeface="Times New Roman" pitchFamily="18" charset="0"/>
              </a:defRPr>
            </a:pPr>
            <a:endParaRPr lang="ru-RU"/>
          </a:p>
        </c:txPr>
        <c:crossAx val="79856000"/>
        <c:crosses val="autoZero"/>
        <c:auto val="1"/>
        <c:lblAlgn val="ctr"/>
        <c:lblOffset val="100"/>
        <c:noMultiLvlLbl val="0"/>
      </c:catAx>
      <c:valAx>
        <c:axId val="79856000"/>
        <c:scaling>
          <c:orientation val="minMax"/>
        </c:scaling>
        <c:delete val="0"/>
        <c:axPos val="l"/>
        <c:majorGridlines/>
        <c:numFmt formatCode="#,##0" sourceLinked="1"/>
        <c:majorTickMark val="none"/>
        <c:minorTickMark val="none"/>
        <c:tickLblPos val="nextTo"/>
        <c:txPr>
          <a:bodyPr/>
          <a:lstStyle/>
          <a:p>
            <a:pPr>
              <a:defRPr sz="1200">
                <a:latin typeface="Times New Roman" pitchFamily="18" charset="0"/>
                <a:cs typeface="Times New Roman" pitchFamily="18" charset="0"/>
              </a:defRPr>
            </a:pPr>
            <a:endParaRPr lang="ru-RU"/>
          </a:p>
        </c:txPr>
        <c:crossAx val="22194816"/>
        <c:crosses val="autoZero"/>
        <c:crossBetween val="between"/>
        <c:majorUnit val="50000"/>
      </c:valAx>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0.70714</cdr:x>
      <cdr:y>0.37147</cdr:y>
    </cdr:from>
    <cdr:to>
      <cdr:x>0.75</cdr:x>
      <cdr:y>0.77147</cdr:y>
    </cdr:to>
    <cdr:sp macro="" textlink="">
      <cdr:nvSpPr>
        <cdr:cNvPr id="2" name="Стрелка вверх 1"/>
        <cdr:cNvSpPr/>
      </cdr:nvSpPr>
      <cdr:spPr>
        <a:xfrm xmlns:a="http://schemas.openxmlformats.org/drawingml/2006/main">
          <a:off x="7128792" y="936104"/>
          <a:ext cx="432000" cy="1008000"/>
        </a:xfrm>
        <a:prstGeom xmlns:a="http://schemas.openxmlformats.org/drawingml/2006/main" prst="upArrow">
          <a:avLst/>
        </a:prstGeom>
        <a:ln xmlns:a="http://schemas.openxmlformats.org/drawingml/2006/main"/>
      </cdr:spPr>
      <cdr:style>
        <a:lnRef xmlns:a="http://schemas.openxmlformats.org/drawingml/2006/main" idx="0">
          <a:schemeClr val="accent3"/>
        </a:lnRef>
        <a:fillRef xmlns:a="http://schemas.openxmlformats.org/drawingml/2006/main" idx="3">
          <a:schemeClr val="accent3"/>
        </a:fillRef>
        <a:effectRef xmlns:a="http://schemas.openxmlformats.org/drawingml/2006/main" idx="3">
          <a:schemeClr val="accent3"/>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endParaRPr lang="ru-RU" sz="1100"/>
        </a:p>
      </cdr:txBody>
    </cdr:sp>
  </cdr:relSizeAnchor>
  <cdr:relSizeAnchor xmlns:cdr="http://schemas.openxmlformats.org/drawingml/2006/chartDrawing">
    <cdr:from>
      <cdr:x>0.73571</cdr:x>
      <cdr:y>0.57149</cdr:y>
    </cdr:from>
    <cdr:to>
      <cdr:x>0.84285</cdr:x>
      <cdr:y>0.71435</cdr:y>
    </cdr:to>
    <cdr:sp macro="" textlink="">
      <cdr:nvSpPr>
        <cdr:cNvPr id="3" name="Прямоугольник 2"/>
        <cdr:cNvSpPr/>
      </cdr:nvSpPr>
      <cdr:spPr>
        <a:xfrm xmlns:a="http://schemas.openxmlformats.org/drawingml/2006/main">
          <a:off x="7416824" y="1440160"/>
          <a:ext cx="1080000" cy="360000"/>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ctr"/>
          <a:r>
            <a:rPr lang="ru-RU" sz="1400" b="1" dirty="0">
              <a:solidFill>
                <a:schemeClr val="accent3">
                  <a:lumMod val="50000"/>
                </a:schemeClr>
              </a:solidFill>
              <a:latin typeface="Times New Roman" pitchFamily="18" charset="0"/>
              <a:cs typeface="Times New Roman" pitchFamily="18" charset="0"/>
            </a:rPr>
            <a:t>68</a:t>
          </a:r>
          <a:r>
            <a:rPr lang="ru-RU" sz="2000" b="1" dirty="0">
              <a:solidFill>
                <a:schemeClr val="accent3">
                  <a:lumMod val="50000"/>
                </a:schemeClr>
              </a:solidFill>
              <a:latin typeface="Times New Roman" pitchFamily="18" charset="0"/>
              <a:cs typeface="Times New Roman" pitchFamily="18" charset="0"/>
            </a:rPr>
            <a:t>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2"/>
          </a:xfrm>
          <a:prstGeom prst="rect">
            <a:avLst/>
          </a:prstGeom>
        </p:spPr>
        <p:txBody>
          <a:bodyPr vert="horz" lIns="90882" tIns="45441" rIns="90882" bIns="45441" rtlCol="0"/>
          <a:lstStyle>
            <a:lvl1pPr algn="l">
              <a:defRPr sz="1200"/>
            </a:lvl1pPr>
          </a:lstStyle>
          <a:p>
            <a:endParaRPr lang="ru-RU"/>
          </a:p>
        </p:txBody>
      </p:sp>
      <p:sp>
        <p:nvSpPr>
          <p:cNvPr id="3" name="Дата 2"/>
          <p:cNvSpPr>
            <a:spLocks noGrp="1"/>
          </p:cNvSpPr>
          <p:nvPr>
            <p:ph type="dt" sz="quarter" idx="1"/>
          </p:nvPr>
        </p:nvSpPr>
        <p:spPr>
          <a:xfrm>
            <a:off x="3850444" y="0"/>
            <a:ext cx="2945659" cy="496412"/>
          </a:xfrm>
          <a:prstGeom prst="rect">
            <a:avLst/>
          </a:prstGeom>
        </p:spPr>
        <p:txBody>
          <a:bodyPr vert="horz" lIns="90882" tIns="45441" rIns="90882" bIns="45441" rtlCol="0"/>
          <a:lstStyle>
            <a:lvl1pPr algn="r">
              <a:defRPr sz="1200"/>
            </a:lvl1pPr>
          </a:lstStyle>
          <a:p>
            <a:fld id="{2695E72F-0004-4388-8F4C-67C84D032F8E}" type="datetimeFigureOut">
              <a:rPr lang="ru-RU" smtClean="0"/>
              <a:pPr/>
              <a:t>29.09.2015</a:t>
            </a:fld>
            <a:endParaRPr lang="ru-RU"/>
          </a:p>
        </p:txBody>
      </p:sp>
      <p:sp>
        <p:nvSpPr>
          <p:cNvPr id="4" name="Нижний колонтитул 3"/>
          <p:cNvSpPr>
            <a:spLocks noGrp="1"/>
          </p:cNvSpPr>
          <p:nvPr>
            <p:ph type="ftr" sz="quarter" idx="2"/>
          </p:nvPr>
        </p:nvSpPr>
        <p:spPr>
          <a:xfrm>
            <a:off x="1" y="9430091"/>
            <a:ext cx="2945659" cy="496412"/>
          </a:xfrm>
          <a:prstGeom prst="rect">
            <a:avLst/>
          </a:prstGeom>
        </p:spPr>
        <p:txBody>
          <a:bodyPr vert="horz" lIns="90882" tIns="45441" rIns="90882" bIns="45441" rtlCol="0" anchor="b"/>
          <a:lstStyle>
            <a:lvl1pPr algn="l">
              <a:defRPr sz="1200"/>
            </a:lvl1pPr>
          </a:lstStyle>
          <a:p>
            <a:endParaRPr lang="ru-RU"/>
          </a:p>
        </p:txBody>
      </p:sp>
      <p:sp>
        <p:nvSpPr>
          <p:cNvPr id="5" name="Номер слайда 4"/>
          <p:cNvSpPr>
            <a:spLocks noGrp="1"/>
          </p:cNvSpPr>
          <p:nvPr>
            <p:ph type="sldNum" sz="quarter" idx="3"/>
          </p:nvPr>
        </p:nvSpPr>
        <p:spPr>
          <a:xfrm>
            <a:off x="3850444" y="9430091"/>
            <a:ext cx="2945659" cy="496412"/>
          </a:xfrm>
          <a:prstGeom prst="rect">
            <a:avLst/>
          </a:prstGeom>
        </p:spPr>
        <p:txBody>
          <a:bodyPr vert="horz" lIns="90882" tIns="45441" rIns="90882" bIns="45441" rtlCol="0" anchor="b"/>
          <a:lstStyle>
            <a:lvl1pPr algn="r">
              <a:defRPr sz="1200"/>
            </a:lvl1pPr>
          </a:lstStyle>
          <a:p>
            <a:fld id="{8FB6598B-7D94-43FB-9FBF-632D67C5CFD5}" type="slidenum">
              <a:rPr lang="ru-RU" smtClean="0"/>
              <a:pPr/>
              <a:t>‹#›</a:t>
            </a:fld>
            <a:endParaRPr lang="ru-RU"/>
          </a:p>
        </p:txBody>
      </p:sp>
    </p:spTree>
    <p:extLst>
      <p:ext uri="{BB962C8B-B14F-4D97-AF65-F5344CB8AC3E}">
        <p14:creationId xmlns:p14="http://schemas.microsoft.com/office/powerpoint/2010/main" val="1600374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5936"/>
          </a:xfrm>
          <a:prstGeom prst="rect">
            <a:avLst/>
          </a:prstGeom>
        </p:spPr>
        <p:txBody>
          <a:bodyPr vert="horz" lIns="90882" tIns="45441" rIns="90882" bIns="45441" rtlCol="0"/>
          <a:lstStyle>
            <a:lvl1pPr algn="l">
              <a:defRPr sz="1200"/>
            </a:lvl1pPr>
          </a:lstStyle>
          <a:p>
            <a:endParaRPr lang="ru-RU"/>
          </a:p>
        </p:txBody>
      </p:sp>
      <p:sp>
        <p:nvSpPr>
          <p:cNvPr id="3" name="Дата 2"/>
          <p:cNvSpPr>
            <a:spLocks noGrp="1"/>
          </p:cNvSpPr>
          <p:nvPr>
            <p:ph type="dt" idx="1"/>
          </p:nvPr>
        </p:nvSpPr>
        <p:spPr>
          <a:xfrm>
            <a:off x="3850444" y="0"/>
            <a:ext cx="2945659" cy="495936"/>
          </a:xfrm>
          <a:prstGeom prst="rect">
            <a:avLst/>
          </a:prstGeom>
        </p:spPr>
        <p:txBody>
          <a:bodyPr vert="horz" lIns="90882" tIns="45441" rIns="90882" bIns="45441" rtlCol="0"/>
          <a:lstStyle>
            <a:lvl1pPr algn="r">
              <a:defRPr sz="1200"/>
            </a:lvl1pPr>
          </a:lstStyle>
          <a:p>
            <a:fld id="{50533E26-8204-4D51-B717-5676376E12D2}" type="datetimeFigureOut">
              <a:rPr lang="ru-RU" smtClean="0"/>
              <a:pPr/>
              <a:t>29.09.2015</a:t>
            </a:fld>
            <a:endParaRPr lang="ru-RU"/>
          </a:p>
        </p:txBody>
      </p:sp>
      <p:sp>
        <p:nvSpPr>
          <p:cNvPr id="4" name="Образ слайда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0882" tIns="45441" rIns="90882" bIns="45441" rtlCol="0" anchor="ctr"/>
          <a:lstStyle/>
          <a:p>
            <a:endParaRPr lang="ru-RU"/>
          </a:p>
        </p:txBody>
      </p:sp>
      <p:sp>
        <p:nvSpPr>
          <p:cNvPr id="5" name="Заметки 4"/>
          <p:cNvSpPr>
            <a:spLocks noGrp="1"/>
          </p:cNvSpPr>
          <p:nvPr>
            <p:ph type="body" sz="quarter" idx="3"/>
          </p:nvPr>
        </p:nvSpPr>
        <p:spPr>
          <a:xfrm>
            <a:off x="679768" y="4715353"/>
            <a:ext cx="5438140" cy="4468177"/>
          </a:xfrm>
          <a:prstGeom prst="rect">
            <a:avLst/>
          </a:prstGeom>
        </p:spPr>
        <p:txBody>
          <a:bodyPr vert="horz" lIns="90882" tIns="45441" rIns="90882" bIns="45441"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705"/>
            <a:ext cx="2945659" cy="495936"/>
          </a:xfrm>
          <a:prstGeom prst="rect">
            <a:avLst/>
          </a:prstGeom>
        </p:spPr>
        <p:txBody>
          <a:bodyPr vert="horz" lIns="90882" tIns="45441" rIns="90882" bIns="45441"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705"/>
            <a:ext cx="2945659" cy="495936"/>
          </a:xfrm>
          <a:prstGeom prst="rect">
            <a:avLst/>
          </a:prstGeom>
        </p:spPr>
        <p:txBody>
          <a:bodyPr vert="horz" lIns="90882" tIns="45441" rIns="90882" bIns="45441" rtlCol="0" anchor="b"/>
          <a:lstStyle>
            <a:lvl1pPr algn="r">
              <a:defRPr sz="1200"/>
            </a:lvl1pPr>
          </a:lstStyle>
          <a:p>
            <a:fld id="{B544D9F5-3676-48A6-B5DF-3F4DF1123416}" type="slidenum">
              <a:rPr lang="ru-RU" smtClean="0"/>
              <a:pPr/>
              <a:t>‹#›</a:t>
            </a:fld>
            <a:endParaRPr lang="ru-RU"/>
          </a:p>
        </p:txBody>
      </p:sp>
    </p:spTree>
    <p:extLst>
      <p:ext uri="{BB962C8B-B14F-4D97-AF65-F5344CB8AC3E}">
        <p14:creationId xmlns:p14="http://schemas.microsoft.com/office/powerpoint/2010/main" val="334216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2</a:t>
            </a:fld>
            <a:endParaRPr lang="ru-RU"/>
          </a:p>
        </p:txBody>
      </p:sp>
    </p:spTree>
    <p:extLst>
      <p:ext uri="{BB962C8B-B14F-4D97-AF65-F5344CB8AC3E}">
        <p14:creationId xmlns:p14="http://schemas.microsoft.com/office/powerpoint/2010/main" val="415129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3</a:t>
            </a:fld>
            <a:endParaRPr lang="ru-RU"/>
          </a:p>
        </p:txBody>
      </p:sp>
    </p:spTree>
    <p:extLst>
      <p:ext uri="{BB962C8B-B14F-4D97-AF65-F5344CB8AC3E}">
        <p14:creationId xmlns:p14="http://schemas.microsoft.com/office/powerpoint/2010/main" val="1191485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4</a:t>
            </a:fld>
            <a:endParaRPr lang="ru-RU"/>
          </a:p>
        </p:txBody>
      </p:sp>
    </p:spTree>
    <p:extLst>
      <p:ext uri="{BB962C8B-B14F-4D97-AF65-F5344CB8AC3E}">
        <p14:creationId xmlns:p14="http://schemas.microsoft.com/office/powerpoint/2010/main" val="174398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5</a:t>
            </a:fld>
            <a:endParaRPr lang="ru-RU"/>
          </a:p>
        </p:txBody>
      </p:sp>
    </p:spTree>
    <p:extLst>
      <p:ext uri="{BB962C8B-B14F-4D97-AF65-F5344CB8AC3E}">
        <p14:creationId xmlns:p14="http://schemas.microsoft.com/office/powerpoint/2010/main" val="84410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6</a:t>
            </a:fld>
            <a:endParaRPr lang="ru-RU"/>
          </a:p>
        </p:txBody>
      </p:sp>
    </p:spTree>
    <p:extLst>
      <p:ext uri="{BB962C8B-B14F-4D97-AF65-F5344CB8AC3E}">
        <p14:creationId xmlns:p14="http://schemas.microsoft.com/office/powerpoint/2010/main" val="157900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7</a:t>
            </a:fld>
            <a:endParaRPr lang="ru-RU"/>
          </a:p>
        </p:txBody>
      </p:sp>
    </p:spTree>
    <p:extLst>
      <p:ext uri="{BB962C8B-B14F-4D97-AF65-F5344CB8AC3E}">
        <p14:creationId xmlns:p14="http://schemas.microsoft.com/office/powerpoint/2010/main" val="157900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44D9F5-3676-48A6-B5DF-3F4DF1123416}" type="slidenum">
              <a:rPr lang="ru-RU" smtClean="0"/>
              <a:t>11</a:t>
            </a:fld>
            <a:endParaRPr lang="ru-RU"/>
          </a:p>
        </p:txBody>
      </p:sp>
    </p:spTree>
    <p:extLst>
      <p:ext uri="{BB962C8B-B14F-4D97-AF65-F5344CB8AC3E}">
        <p14:creationId xmlns:p14="http://schemas.microsoft.com/office/powerpoint/2010/main" val="64859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6B1135-2856-4C8A-AA94-9F6049A67F6F}" type="datetime1">
              <a:rPr lang="ru-RU" smtClean="0"/>
              <a:t>29.09.2015</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0C47870-2A01-4DF7-96D5-961A33448F14}" type="datetime1">
              <a:rPr lang="ru-RU" smtClean="0"/>
              <a:t>29.09.2015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0C47870-2A01-4DF7-96D5-961A33448F14}" type="datetime1">
              <a:rPr lang="ru-RU" smtClean="0"/>
              <a:t>29.09.2015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91D15E3-99AE-46BA-9AA5-165875510116}" type="datetime1">
              <a:rPr lang="ru-RU" smtClean="0"/>
              <a:t>29.09.2015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5040AEC7-1424-4863-A5FE-947FACC7A270}" type="datetime1">
              <a:rPr lang="ru-RU" smtClean="0"/>
              <a:t>29.09.2015</a:t>
            </a:fld>
            <a:endParaRPr lang="ru-RU"/>
          </a:p>
        </p:txBody>
      </p:sp>
      <p:sp>
        <p:nvSpPr>
          <p:cNvPr id="8" name="Slide Number Placeholder 7"/>
          <p:cNvSpPr>
            <a:spLocks noGrp="1"/>
          </p:cNvSpPr>
          <p:nvPr>
            <p:ph type="sldNum" sz="quarter" idx="11"/>
          </p:nvPr>
        </p:nvSpPr>
        <p:spPr/>
        <p:txBody>
          <a:bodyPr/>
          <a:lstStyle/>
          <a:p>
            <a:fld id="{725C68B6-61C2-468F-89AB-4B9F7531AA68}" type="slidenum">
              <a:rPr lang="ru-RU" smtClean="0"/>
              <a:pP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5FB0A48-E3BB-47CF-AD15-62CAC6E815FC}" type="datetime1">
              <a:rPr lang="ru-RU" smtClean="0"/>
              <a:t>29.09.2015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7D2F0A2-09DA-4893-9E98-0C52029A9722}" type="datetime1">
              <a:rPr lang="ru-RU" smtClean="0"/>
              <a:t>29.09.2015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39F827C-2B97-4304-B6DC-BE49FC42025C}" type="datetime1">
              <a:rPr lang="ru-RU" smtClean="0"/>
              <a:t>29.09.2015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47870-2A01-4DF7-96D5-961A33448F14}" type="datetime1">
              <a:rPr lang="ru-RU" smtClean="0"/>
              <a:t>29.09.2015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65F68D-4BB8-42F1-83CB-92FD5B87457C}" type="datetime1">
              <a:rPr lang="ru-RU" smtClean="0"/>
              <a:t>29.09.2015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CE596FF-BBE9-4EE5-9F85-CEB56AD1778F}" type="datetime1">
              <a:rPr lang="ru-RU" smtClean="0"/>
              <a:t>29.09.2015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25C68B6-61C2-468F-89AB-4B9F7531AA68}" type="slidenum">
              <a:rPr lang="ru-RU" smtClean="0"/>
              <a:pPr/>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30C47870-2A01-4DF7-96D5-961A33448F14}" type="datetime1">
              <a:rPr lang="ru-RU" smtClean="0"/>
              <a:t>29.09.2015</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725C68B6-61C2-468F-89AB-4B9F7531AA68}" type="slidenum">
              <a:rPr lang="ru-RU" smtClean="0"/>
              <a:pPr/>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Прямая соединительная линия 8"/>
          <p:cNvCxnSpPr/>
          <p:nvPr userDrawn="1"/>
        </p:nvCxnSpPr>
        <p:spPr>
          <a:xfrm flipH="1">
            <a:off x="0" y="116632"/>
            <a:ext cx="914400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userDrawn="1"/>
        </p:nvCxnSpPr>
        <p:spPr>
          <a:xfrm>
            <a:off x="35496" y="0"/>
            <a:ext cx="0" cy="68580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Прямая соединительная линия 10"/>
          <p:cNvCxnSpPr/>
          <p:nvPr userDrawn="1"/>
        </p:nvCxnSpPr>
        <p:spPr>
          <a:xfrm>
            <a:off x="0" y="44624"/>
            <a:ext cx="9144000"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pic>
        <p:nvPicPr>
          <p:cNvPr id="12" name="Изображение 6" descr="logo_fs_rzn.jpe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611560" cy="952353"/>
          </a:xfrm>
          <a:prstGeom prst="rect">
            <a:avLst/>
          </a:prstGeom>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google.ru/url?sa=i&amp;rct=j&amp;q=&amp;esrc=s&amp;source=images&amp;cd=&amp;cad=rja&amp;uact=8&amp;ved=0CAcQjRw&amp;url=http://www.theintentionallife.com/broadcasts/2014-2-program-love-respect-marriage/&amp;ei=Xh9jVd3FF4WbsAG-rYCgAQ&amp;bvm=bv.93990622,d.bGg&amp;psig=AFQjCNHkGkqQfStBS_g7gevGLoZvsYg-hQ&amp;ust=1432645850181185" TargetMode="External"/><Relationship Id="rId5" Type="http://schemas.openxmlformats.org/officeDocument/2006/relationships/image" Target="../media/image5.jpeg"/><Relationship Id="rId4" Type="http://schemas.openxmlformats.org/officeDocument/2006/relationships/hyperlink" Target="http://www.google.ru/url?sa=i&amp;rct=j&amp;q=&amp;esrc=s&amp;source=images&amp;cd=&amp;cad=rja&amp;uact=8&amp;ved=0CAcQjRw&amp;url=http://www.theintentionallife.com/broadcasts/2014-1-program-blindsided-life/&amp;ei=fx9jVaXcDcSrsAHtpYGgAw&amp;bvm=bv.93990622,d.bGg&amp;psig=AFQjCNFL3rixzUqqG3X6SkpbUMOnhAfA1A&amp;ust=143264588495803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2"/>
          <p:cNvSpPr txBox="1">
            <a:spLocks/>
          </p:cNvSpPr>
          <p:nvPr/>
        </p:nvSpPr>
        <p:spPr>
          <a:xfrm>
            <a:off x="899592" y="332656"/>
            <a:ext cx="8136904" cy="432048"/>
          </a:xfrm>
          <a:prstGeom prst="rect">
            <a:avLst/>
          </a:prstGeom>
        </p:spPr>
        <p:txBody>
          <a:bodyPr vert="horz" lIns="91440" tIns="45720" rIns="91440" bIns="45720" rtlCol="0" anchor="t" anchorCtr="0">
            <a:noAutofit/>
          </a:bodyPr>
          <a:lstStyle>
            <a:lvl1pPr marL="0" indent="0" algn="l" defTabSz="457200" rtl="0" eaLnBrk="1" latinLnBrk="0" hangingPunct="1">
              <a:spcBef>
                <a:spcPct val="20000"/>
              </a:spcBef>
              <a:buFont typeface="Arial"/>
              <a:buNone/>
              <a:defRPr sz="2000" kern="1200">
                <a:solidFill>
                  <a:schemeClr val="tx1">
                    <a:tint val="75000"/>
                  </a:schemeClr>
                </a:solidFill>
                <a:latin typeface="+mn-lt"/>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r>
              <a:rPr lang="ru-RU" b="1" dirty="0" smtClean="0">
                <a:solidFill>
                  <a:schemeClr val="accent2">
                    <a:lumMod val="50000"/>
                  </a:schemeClr>
                </a:solidFill>
                <a:latin typeface="Arial" pitchFamily="34" charset="0"/>
                <a:cs typeface="Arial" pitchFamily="34" charset="0"/>
              </a:rPr>
              <a:t>Федеральная служба по надзору в сфере здравоохранения</a:t>
            </a:r>
          </a:p>
        </p:txBody>
      </p:sp>
      <p:sp>
        <p:nvSpPr>
          <p:cNvPr id="7" name="Прямоугольник 7"/>
          <p:cNvSpPr>
            <a:spLocks noChangeArrowheads="1"/>
          </p:cNvSpPr>
          <p:nvPr/>
        </p:nvSpPr>
        <p:spPr bwMode="auto">
          <a:xfrm>
            <a:off x="2418978" y="5661248"/>
            <a:ext cx="4572000" cy="1100301"/>
          </a:xfrm>
          <a:prstGeom prst="rect">
            <a:avLst/>
          </a:prstGeom>
          <a:noFill/>
          <a:ln w="9525">
            <a:noFill/>
            <a:miter lim="800000"/>
            <a:headEnd/>
            <a:tailEnd/>
          </a:ln>
        </p:spPr>
        <p:txBody>
          <a:bodyPr>
            <a:spAutoFit/>
          </a:bodyPr>
          <a:lstStyle/>
          <a:p>
            <a:pPr algn="ctr"/>
            <a:r>
              <a:rPr lang="ru-RU" sz="1750" b="1" dirty="0" smtClean="0">
                <a:solidFill>
                  <a:schemeClr val="accent2">
                    <a:lumMod val="50000"/>
                  </a:schemeClr>
                </a:solidFill>
                <a:latin typeface="Arial" pitchFamily="34" charset="0"/>
                <a:cs typeface="Arial" pitchFamily="34" charset="0"/>
              </a:rPr>
              <a:t>Крупнова И.В.</a:t>
            </a:r>
            <a:r>
              <a:rPr lang="ru-RU" sz="1750" b="1" dirty="0">
                <a:solidFill>
                  <a:schemeClr val="accent2">
                    <a:lumMod val="50000"/>
                  </a:schemeClr>
                </a:solidFill>
                <a:latin typeface="Arial" pitchFamily="34" charset="0"/>
                <a:cs typeface="Arial" pitchFamily="34" charset="0"/>
              </a:rPr>
              <a:t/>
            </a:r>
            <a:br>
              <a:rPr lang="ru-RU" sz="1750" b="1" dirty="0">
                <a:solidFill>
                  <a:schemeClr val="accent2">
                    <a:lumMod val="50000"/>
                  </a:schemeClr>
                </a:solidFill>
                <a:latin typeface="Arial" pitchFamily="34" charset="0"/>
                <a:cs typeface="Arial" pitchFamily="34" charset="0"/>
              </a:rPr>
            </a:br>
            <a:r>
              <a:rPr lang="ru-RU" sz="1600" b="1" dirty="0">
                <a:solidFill>
                  <a:schemeClr val="accent2">
                    <a:lumMod val="50000"/>
                  </a:schemeClr>
                </a:solidFill>
                <a:latin typeface="Arial" pitchFamily="34" charset="0"/>
                <a:cs typeface="Arial" pitchFamily="34" charset="0"/>
              </a:rPr>
              <a:t>н</a:t>
            </a:r>
            <a:r>
              <a:rPr lang="ru-RU" sz="1600" b="1" dirty="0" smtClean="0">
                <a:solidFill>
                  <a:schemeClr val="accent2">
                    <a:lumMod val="50000"/>
                  </a:schemeClr>
                </a:solidFill>
                <a:latin typeface="Arial" pitchFamily="34" charset="0"/>
                <a:cs typeface="Arial" pitchFamily="34" charset="0"/>
              </a:rPr>
              <a:t>ачальник Управления лицензирования и контроля соблюдения обязательных </a:t>
            </a:r>
            <a:r>
              <a:rPr lang="ru-RU" sz="1600" b="1" dirty="0">
                <a:solidFill>
                  <a:schemeClr val="accent2">
                    <a:lumMod val="50000"/>
                  </a:schemeClr>
                </a:solidFill>
                <a:latin typeface="Arial" pitchFamily="34" charset="0"/>
                <a:cs typeface="Arial" pitchFamily="34" charset="0"/>
              </a:rPr>
              <a:t>требований </a:t>
            </a:r>
            <a:r>
              <a:rPr lang="ru-RU" sz="1600" b="1" dirty="0" smtClean="0">
                <a:solidFill>
                  <a:schemeClr val="accent2">
                    <a:lumMod val="50000"/>
                  </a:schemeClr>
                </a:solidFill>
                <a:latin typeface="Arial" pitchFamily="34" charset="0"/>
                <a:cs typeface="Arial" pitchFamily="34" charset="0"/>
              </a:rPr>
              <a:t>Росздравнадзора, к.ф.н</a:t>
            </a:r>
            <a:r>
              <a:rPr lang="ru-RU" sz="1600" b="1" dirty="0">
                <a:solidFill>
                  <a:schemeClr val="accent2">
                    <a:lumMod val="50000"/>
                  </a:schemeClr>
                </a:solidFill>
                <a:latin typeface="Arial" pitchFamily="34" charset="0"/>
                <a:cs typeface="Arial" pitchFamily="34" charset="0"/>
              </a:rPr>
              <a:t>.</a:t>
            </a:r>
          </a:p>
        </p:txBody>
      </p:sp>
      <p:sp>
        <p:nvSpPr>
          <p:cNvPr id="2" name="TextBox 1"/>
          <p:cNvSpPr txBox="1"/>
          <p:nvPr/>
        </p:nvSpPr>
        <p:spPr>
          <a:xfrm>
            <a:off x="107504" y="1760617"/>
            <a:ext cx="8784975" cy="3170099"/>
          </a:xfrm>
          <a:prstGeom prst="rect">
            <a:avLst/>
          </a:prstGeom>
          <a:noFill/>
        </p:spPr>
        <p:txBody>
          <a:bodyPr wrap="square" rtlCol="0">
            <a:spAutoFit/>
          </a:bodyPr>
          <a:lstStyle/>
          <a:p>
            <a:pPr algn="ctr"/>
            <a:r>
              <a:rPr lang="ru-RU" sz="4000" b="1" dirty="0" smtClean="0">
                <a:solidFill>
                  <a:srgbClr val="002060"/>
                </a:solidFill>
              </a:rPr>
              <a:t>Оказание паллиативной медицинской помощи, в части назначения, выписки и обеспечения обезболивающими средствами</a:t>
            </a:r>
            <a:endParaRPr lang="ru-RU" sz="4000" b="1" dirty="0">
              <a:solidFill>
                <a:srgbClr val="002060"/>
              </a:solidFill>
            </a:endParaRPr>
          </a:p>
        </p:txBody>
      </p:sp>
      <p:pic>
        <p:nvPicPr>
          <p:cNvPr id="8" name="Picture 4" descr=" Государственный Герб России "/>
          <p:cNvPicPr>
            <a:picLocks noChangeAspect="1" noChangeArrowheads="1"/>
          </p:cNvPicPr>
          <p:nvPr/>
        </p:nvPicPr>
        <p:blipFill>
          <a:blip r:embed="rId2" cstate="print">
            <a:extLst>
              <a:ext uri="{BEBA8EAE-BF5A-486C-A8C5-ECC9F3942E4B}">
                <a14:imgProps xmlns:a14="http://schemas.microsoft.com/office/drawing/2010/main">
                  <a14:imgLayer r:embed="rId3">
                    <a14:imgEffect>
                      <a14:artisticTexturizer/>
                    </a14:imgEffect>
                  </a14:imgLayer>
                </a14:imgProps>
              </a:ext>
            </a:extLst>
          </a:blip>
          <a:srcRect/>
          <a:stretch>
            <a:fillRect/>
          </a:stretch>
        </p:blipFill>
        <p:spPr bwMode="auto">
          <a:xfrm>
            <a:off x="-5282" y="-1"/>
            <a:ext cx="616842" cy="968529"/>
          </a:xfrm>
          <a:prstGeom prst="rect">
            <a:avLst/>
          </a:prstGeom>
          <a:noFill/>
        </p:spPr>
      </p:pic>
    </p:spTree>
    <p:extLst>
      <p:ext uri="{BB962C8B-B14F-4D97-AF65-F5344CB8AC3E}">
        <p14:creationId xmlns:p14="http://schemas.microsoft.com/office/powerpoint/2010/main" val="1554063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10</a:t>
            </a:fld>
            <a:endParaRPr lang="ru-RU"/>
          </a:p>
        </p:txBody>
      </p:sp>
      <p:sp>
        <p:nvSpPr>
          <p:cNvPr id="3" name="TextBox 2"/>
          <p:cNvSpPr txBox="1"/>
          <p:nvPr/>
        </p:nvSpPr>
        <p:spPr>
          <a:xfrm>
            <a:off x="611560" y="116632"/>
            <a:ext cx="8496944" cy="707886"/>
          </a:xfrm>
          <a:prstGeom prst="rect">
            <a:avLst/>
          </a:prstGeom>
          <a:noFill/>
        </p:spPr>
        <p:txBody>
          <a:bodyPr wrap="square" rtlCol="0">
            <a:spAutoFit/>
          </a:bodyPr>
          <a:lstStyle/>
          <a:p>
            <a:pPr algn="ctr"/>
            <a:r>
              <a:rPr lang="ru-RU" sz="2000" b="1" dirty="0">
                <a:solidFill>
                  <a:schemeClr val="accent2">
                    <a:lumMod val="50000"/>
                  </a:schemeClr>
                </a:solidFill>
              </a:rPr>
              <a:t>Актуальные проблемы, влияющие на доступность обезболивающей терапии</a:t>
            </a:r>
          </a:p>
        </p:txBody>
      </p:sp>
      <p:sp>
        <p:nvSpPr>
          <p:cNvPr id="5" name="Прямоугольник 4"/>
          <p:cNvSpPr/>
          <p:nvPr/>
        </p:nvSpPr>
        <p:spPr>
          <a:xfrm>
            <a:off x="94871" y="971856"/>
            <a:ext cx="4189098" cy="1077218"/>
          </a:xfrm>
          <a:prstGeom prst="rect">
            <a:avLst/>
          </a:prstGeom>
          <a:noFill/>
        </p:spPr>
        <p:txBody>
          <a:bodyPr wrap="square">
            <a:spAutoFit/>
          </a:bodyPr>
          <a:lstStyle/>
          <a:p>
            <a:pPr algn="ctr"/>
            <a:r>
              <a:rPr lang="ru-RU" sz="1600" b="1" dirty="0" smtClean="0"/>
              <a:t>3. </a:t>
            </a:r>
            <a:r>
              <a:rPr lang="ru-RU" sz="1600" b="1" dirty="0" smtClean="0">
                <a:solidFill>
                  <a:srgbClr val="C00000"/>
                </a:solidFill>
              </a:rPr>
              <a:t>не выписываются </a:t>
            </a:r>
            <a:r>
              <a:rPr lang="ru-RU" sz="1600" b="1" dirty="0" smtClean="0"/>
              <a:t>наркотические средства </a:t>
            </a:r>
            <a:r>
              <a:rPr lang="ru-RU" sz="1600" b="1" dirty="0"/>
              <a:t>и </a:t>
            </a:r>
            <a:r>
              <a:rPr lang="ru-RU" sz="1600" b="1" dirty="0" smtClean="0"/>
              <a:t>психотропные вещества </a:t>
            </a:r>
            <a:r>
              <a:rPr lang="ru-RU" sz="1600" b="1" dirty="0">
                <a:solidFill>
                  <a:srgbClr val="C00000"/>
                </a:solidFill>
              </a:rPr>
              <a:t>при наличии медицинских показаний</a:t>
            </a:r>
            <a:r>
              <a:rPr lang="ru-RU" sz="1600" b="1" dirty="0"/>
              <a:t> в 66 случаях </a:t>
            </a:r>
          </a:p>
        </p:txBody>
      </p:sp>
      <p:sp>
        <p:nvSpPr>
          <p:cNvPr id="7" name="Прямоугольник 6"/>
          <p:cNvSpPr/>
          <p:nvPr/>
        </p:nvSpPr>
        <p:spPr>
          <a:xfrm>
            <a:off x="94871" y="2138286"/>
            <a:ext cx="4099102" cy="4616648"/>
          </a:xfrm>
          <a:prstGeom prst="rect">
            <a:avLst/>
          </a:prstGeom>
          <a:ln>
            <a:noFill/>
          </a:ln>
        </p:spPr>
        <p:txBody>
          <a:bodyPr wrap="square">
            <a:spAutoFit/>
          </a:bodyPr>
          <a:lstStyle/>
          <a:p>
            <a:pPr lvl="0" algn="just"/>
            <a:r>
              <a:rPr lang="ru-RU" sz="1400" dirty="0"/>
              <a:t>г.  Санкт-Петербург и Ленинградская область – 10 </a:t>
            </a:r>
            <a:r>
              <a:rPr lang="ru-RU" sz="1400" dirty="0" smtClean="0"/>
              <a:t>жалоб</a:t>
            </a:r>
          </a:p>
          <a:p>
            <a:pPr lvl="0" algn="just"/>
            <a:r>
              <a:rPr lang="ru-RU" sz="1400" dirty="0" smtClean="0"/>
              <a:t>Еврейская </a:t>
            </a:r>
            <a:r>
              <a:rPr lang="ru-RU" sz="1400" dirty="0"/>
              <a:t>автономная область </a:t>
            </a:r>
            <a:r>
              <a:rPr lang="ru-RU" sz="1400" dirty="0" smtClean="0"/>
              <a:t>– 1</a:t>
            </a:r>
          </a:p>
          <a:p>
            <a:pPr lvl="0" algn="just"/>
            <a:r>
              <a:rPr lang="ru-RU" sz="1400" dirty="0" smtClean="0"/>
              <a:t>Иркутская </a:t>
            </a:r>
            <a:r>
              <a:rPr lang="ru-RU" sz="1400" dirty="0"/>
              <a:t>область – </a:t>
            </a:r>
            <a:r>
              <a:rPr lang="ru-RU" sz="1400" dirty="0" smtClean="0"/>
              <a:t>8</a:t>
            </a:r>
          </a:p>
          <a:p>
            <a:pPr lvl="0" algn="just"/>
            <a:r>
              <a:rPr lang="ru-RU" sz="1400" dirty="0" smtClean="0"/>
              <a:t>Краснодарский </a:t>
            </a:r>
            <a:r>
              <a:rPr lang="ru-RU" sz="1400" dirty="0"/>
              <a:t>край -</a:t>
            </a:r>
            <a:r>
              <a:rPr lang="ru-RU" sz="1400" dirty="0" smtClean="0"/>
              <a:t>12</a:t>
            </a:r>
          </a:p>
          <a:p>
            <a:pPr lvl="0" algn="just"/>
            <a:r>
              <a:rPr lang="ru-RU" sz="1400" dirty="0" smtClean="0"/>
              <a:t>Курганская </a:t>
            </a:r>
            <a:r>
              <a:rPr lang="ru-RU" sz="1400" dirty="0"/>
              <a:t>область – </a:t>
            </a:r>
            <a:r>
              <a:rPr lang="ru-RU" sz="1400" dirty="0" smtClean="0"/>
              <a:t>1</a:t>
            </a:r>
          </a:p>
          <a:p>
            <a:pPr lvl="0" algn="just"/>
            <a:r>
              <a:rPr lang="ru-RU" sz="1400" dirty="0" smtClean="0"/>
              <a:t>Новосибирская </a:t>
            </a:r>
            <a:r>
              <a:rPr lang="ru-RU" sz="1400" dirty="0"/>
              <a:t>область – </a:t>
            </a:r>
            <a:r>
              <a:rPr lang="ru-RU" sz="1400" dirty="0" smtClean="0"/>
              <a:t>3</a:t>
            </a:r>
          </a:p>
          <a:p>
            <a:pPr lvl="0" algn="just"/>
            <a:r>
              <a:rPr lang="ru-RU" sz="1400" dirty="0" smtClean="0"/>
              <a:t>Республика </a:t>
            </a:r>
            <a:r>
              <a:rPr lang="ru-RU" sz="1400" dirty="0"/>
              <a:t>Крым </a:t>
            </a:r>
            <a:r>
              <a:rPr lang="ru-RU" sz="1400" dirty="0" smtClean="0"/>
              <a:t>и город </a:t>
            </a:r>
            <a:r>
              <a:rPr lang="ru-RU" sz="1400" dirty="0"/>
              <a:t>федерального </a:t>
            </a:r>
            <a:r>
              <a:rPr lang="ru-RU" sz="1400" dirty="0" smtClean="0"/>
              <a:t>значения </a:t>
            </a:r>
            <a:r>
              <a:rPr lang="ru-RU" sz="1400" dirty="0"/>
              <a:t>Севастополь </a:t>
            </a:r>
            <a:r>
              <a:rPr lang="ru-RU" sz="1400" dirty="0" smtClean="0"/>
              <a:t>– 1</a:t>
            </a:r>
          </a:p>
          <a:p>
            <a:pPr lvl="0" algn="just"/>
            <a:r>
              <a:rPr lang="ru-RU" sz="1400" dirty="0" smtClean="0"/>
              <a:t>Республика </a:t>
            </a:r>
            <a:r>
              <a:rPr lang="ru-RU" sz="1400" dirty="0"/>
              <a:t>Марий-Эл </a:t>
            </a:r>
            <a:r>
              <a:rPr lang="ru-RU" sz="1400" dirty="0" smtClean="0"/>
              <a:t>– 1</a:t>
            </a:r>
          </a:p>
          <a:p>
            <a:pPr lvl="0" algn="just"/>
            <a:r>
              <a:rPr lang="ru-RU" sz="1400" dirty="0" smtClean="0"/>
              <a:t>Республика </a:t>
            </a:r>
            <a:r>
              <a:rPr lang="ru-RU" sz="1400" dirty="0"/>
              <a:t>Тыва -  </a:t>
            </a:r>
            <a:r>
              <a:rPr lang="ru-RU" sz="1400" dirty="0" smtClean="0"/>
              <a:t>1</a:t>
            </a:r>
          </a:p>
          <a:p>
            <a:pPr lvl="0" algn="just"/>
            <a:r>
              <a:rPr lang="ru-RU" sz="1400" dirty="0" smtClean="0"/>
              <a:t>Республика </a:t>
            </a:r>
            <a:r>
              <a:rPr lang="ru-RU" sz="1400" dirty="0"/>
              <a:t>Хакасия </a:t>
            </a:r>
            <a:r>
              <a:rPr lang="ru-RU" sz="1400" dirty="0" smtClean="0"/>
              <a:t>– 2</a:t>
            </a:r>
          </a:p>
          <a:p>
            <a:pPr lvl="0" algn="just"/>
            <a:r>
              <a:rPr lang="ru-RU" sz="1400" dirty="0" smtClean="0"/>
              <a:t>Рязанская </a:t>
            </a:r>
            <a:r>
              <a:rPr lang="ru-RU" sz="1400" dirty="0"/>
              <a:t>область </a:t>
            </a:r>
            <a:r>
              <a:rPr lang="ru-RU" sz="1400" dirty="0" smtClean="0"/>
              <a:t>– 2</a:t>
            </a:r>
          </a:p>
          <a:p>
            <a:pPr lvl="0" algn="just"/>
            <a:r>
              <a:rPr lang="ru-RU" sz="1400" dirty="0" smtClean="0"/>
              <a:t>Саратовская </a:t>
            </a:r>
            <a:r>
              <a:rPr lang="ru-RU" sz="1400" dirty="0"/>
              <a:t>область </a:t>
            </a:r>
            <a:r>
              <a:rPr lang="ru-RU" sz="1400" dirty="0" smtClean="0"/>
              <a:t>– 1</a:t>
            </a:r>
          </a:p>
          <a:p>
            <a:pPr lvl="0" algn="just"/>
            <a:r>
              <a:rPr lang="ru-RU" sz="1400" dirty="0" smtClean="0"/>
              <a:t>Свердловская </a:t>
            </a:r>
            <a:r>
              <a:rPr lang="ru-RU" sz="1400" dirty="0"/>
              <a:t>область -</a:t>
            </a:r>
            <a:r>
              <a:rPr lang="ru-RU" sz="1400" dirty="0" smtClean="0"/>
              <a:t>7</a:t>
            </a:r>
          </a:p>
          <a:p>
            <a:pPr lvl="0" algn="just"/>
            <a:r>
              <a:rPr lang="ru-RU" sz="1400" dirty="0" smtClean="0"/>
              <a:t>Смоленская </a:t>
            </a:r>
            <a:r>
              <a:rPr lang="ru-RU" sz="1400" dirty="0"/>
              <a:t>область -</a:t>
            </a:r>
            <a:r>
              <a:rPr lang="ru-RU" sz="1400" dirty="0" smtClean="0"/>
              <a:t>1</a:t>
            </a:r>
          </a:p>
          <a:p>
            <a:pPr lvl="0" algn="just"/>
            <a:r>
              <a:rPr lang="ru-RU" sz="1400" dirty="0" smtClean="0"/>
              <a:t>Ставропольский </a:t>
            </a:r>
            <a:r>
              <a:rPr lang="ru-RU" sz="1400" dirty="0"/>
              <a:t>край – </a:t>
            </a:r>
            <a:r>
              <a:rPr lang="ru-RU" sz="1400" dirty="0" smtClean="0"/>
              <a:t>2</a:t>
            </a:r>
          </a:p>
          <a:p>
            <a:pPr lvl="0" algn="just"/>
            <a:r>
              <a:rPr lang="ru-RU" sz="1400" dirty="0" smtClean="0"/>
              <a:t>Томская </a:t>
            </a:r>
            <a:r>
              <a:rPr lang="ru-RU" sz="1400" dirty="0"/>
              <a:t>область -</a:t>
            </a:r>
            <a:r>
              <a:rPr lang="ru-RU" sz="1400" dirty="0" smtClean="0"/>
              <a:t>1</a:t>
            </a:r>
          </a:p>
          <a:p>
            <a:pPr lvl="0" algn="just"/>
            <a:r>
              <a:rPr lang="ru-RU" sz="1400" dirty="0" smtClean="0"/>
              <a:t>Тульская </a:t>
            </a:r>
            <a:r>
              <a:rPr lang="ru-RU" sz="1400" dirty="0"/>
              <a:t>область -</a:t>
            </a:r>
            <a:r>
              <a:rPr lang="ru-RU" sz="1400" dirty="0" smtClean="0"/>
              <a:t>2</a:t>
            </a:r>
          </a:p>
          <a:p>
            <a:pPr lvl="0" algn="just"/>
            <a:r>
              <a:rPr lang="ru-RU" sz="1400" dirty="0" smtClean="0"/>
              <a:t>Удмуртская </a:t>
            </a:r>
            <a:r>
              <a:rPr lang="ru-RU" sz="1400" dirty="0"/>
              <a:t>Республика -</a:t>
            </a:r>
            <a:r>
              <a:rPr lang="ru-RU" sz="1400" dirty="0" smtClean="0"/>
              <a:t>7</a:t>
            </a:r>
          </a:p>
          <a:p>
            <a:pPr lvl="0" algn="just"/>
            <a:r>
              <a:rPr lang="ru-RU" sz="1400" dirty="0" smtClean="0"/>
              <a:t>Хабаровский </a:t>
            </a:r>
            <a:r>
              <a:rPr lang="ru-RU" sz="1400" dirty="0"/>
              <a:t>край -3</a:t>
            </a:r>
            <a:endParaRPr lang="ru-RU" sz="1400" dirty="0">
              <a:solidFill>
                <a:prstClr val="black"/>
              </a:solidFill>
            </a:endParaRPr>
          </a:p>
        </p:txBody>
      </p:sp>
      <p:pic>
        <p:nvPicPr>
          <p:cNvPr id="8" name="Picture 4" descr=" Государственный Герб России "/>
          <p:cNvPicPr>
            <a:picLocks noChangeAspect="1" noChangeArrowheads="1"/>
          </p:cNvPicPr>
          <p:nvPr/>
        </p:nvPicPr>
        <p:blipFill>
          <a:blip r:embed="rId2" cstate="print"/>
          <a:srcRect/>
          <a:stretch>
            <a:fillRect/>
          </a:stretch>
        </p:blipFill>
        <p:spPr bwMode="auto">
          <a:xfrm>
            <a:off x="-5282" y="-1"/>
            <a:ext cx="616842" cy="968529"/>
          </a:xfrm>
          <a:prstGeom prst="rect">
            <a:avLst/>
          </a:prstGeom>
          <a:noFill/>
        </p:spPr>
      </p:pic>
      <p:sp>
        <p:nvSpPr>
          <p:cNvPr id="10" name="Прямоугольник 9"/>
          <p:cNvSpPr/>
          <p:nvPr/>
        </p:nvSpPr>
        <p:spPr>
          <a:xfrm>
            <a:off x="4778184" y="2708920"/>
            <a:ext cx="3921126" cy="1754326"/>
          </a:xfrm>
          <a:prstGeom prst="rect">
            <a:avLst/>
          </a:prstGeom>
          <a:ln>
            <a:noFill/>
          </a:ln>
        </p:spPr>
        <p:txBody>
          <a:bodyPr wrap="square">
            <a:spAutoFit/>
          </a:bodyPr>
          <a:lstStyle/>
          <a:p>
            <a:pPr lvl="0" algn="just"/>
            <a:r>
              <a:rPr lang="ru-RU" dirty="0"/>
              <a:t>Иркутская область </a:t>
            </a:r>
            <a:r>
              <a:rPr lang="ru-RU" dirty="0" smtClean="0"/>
              <a:t>- 4 жалобы</a:t>
            </a:r>
          </a:p>
          <a:p>
            <a:pPr lvl="0" algn="just"/>
            <a:r>
              <a:rPr lang="ru-RU" dirty="0" smtClean="0"/>
              <a:t>Краснодарский </a:t>
            </a:r>
            <a:r>
              <a:rPr lang="ru-RU" dirty="0"/>
              <a:t>край -</a:t>
            </a:r>
            <a:r>
              <a:rPr lang="ru-RU" dirty="0" smtClean="0"/>
              <a:t>1</a:t>
            </a:r>
          </a:p>
          <a:p>
            <a:pPr lvl="0" algn="just"/>
            <a:r>
              <a:rPr lang="ru-RU" dirty="0" smtClean="0"/>
              <a:t>Новосибирская </a:t>
            </a:r>
            <a:r>
              <a:rPr lang="ru-RU" dirty="0"/>
              <a:t>область -</a:t>
            </a:r>
            <a:r>
              <a:rPr lang="ru-RU" dirty="0" smtClean="0"/>
              <a:t>7</a:t>
            </a:r>
          </a:p>
          <a:p>
            <a:pPr lvl="0" algn="just"/>
            <a:r>
              <a:rPr lang="ru-RU" dirty="0" smtClean="0"/>
              <a:t>Республика </a:t>
            </a:r>
            <a:r>
              <a:rPr lang="ru-RU" dirty="0"/>
              <a:t>Тыва -</a:t>
            </a:r>
            <a:r>
              <a:rPr lang="ru-RU" dirty="0" smtClean="0"/>
              <a:t>1</a:t>
            </a:r>
          </a:p>
          <a:p>
            <a:pPr lvl="0" algn="just"/>
            <a:r>
              <a:rPr lang="ru-RU" dirty="0" smtClean="0"/>
              <a:t>Ростовская </a:t>
            </a:r>
            <a:r>
              <a:rPr lang="ru-RU" dirty="0"/>
              <a:t>область </a:t>
            </a:r>
            <a:r>
              <a:rPr lang="ru-RU" dirty="0" smtClean="0"/>
              <a:t>– 6</a:t>
            </a:r>
          </a:p>
          <a:p>
            <a:pPr lvl="0" algn="just"/>
            <a:r>
              <a:rPr lang="ru-RU" dirty="0" smtClean="0"/>
              <a:t>Свердловская </a:t>
            </a:r>
            <a:r>
              <a:rPr lang="ru-RU" dirty="0"/>
              <a:t>область </a:t>
            </a:r>
            <a:r>
              <a:rPr lang="ru-RU" dirty="0" smtClean="0"/>
              <a:t>- 2</a:t>
            </a:r>
            <a:endParaRPr lang="ru-RU" dirty="0">
              <a:solidFill>
                <a:prstClr val="black"/>
              </a:solidFill>
            </a:endParaRPr>
          </a:p>
        </p:txBody>
      </p:sp>
      <p:sp>
        <p:nvSpPr>
          <p:cNvPr id="11" name="Скругленный прямоугольник 10"/>
          <p:cNvSpPr/>
          <p:nvPr/>
        </p:nvSpPr>
        <p:spPr>
          <a:xfrm>
            <a:off x="94871" y="968529"/>
            <a:ext cx="4189098" cy="10805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4832005" y="946456"/>
            <a:ext cx="4058179" cy="154644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4683322" y="1026779"/>
            <a:ext cx="4355547" cy="1354217"/>
          </a:xfrm>
          <a:prstGeom prst="rect">
            <a:avLst/>
          </a:prstGeom>
        </p:spPr>
        <p:txBody>
          <a:bodyPr wrap="square">
            <a:spAutoFit/>
          </a:bodyPr>
          <a:lstStyle/>
          <a:p>
            <a:pPr algn="ctr"/>
            <a:r>
              <a:rPr lang="ru-RU" sz="1600" b="1" dirty="0" smtClean="0">
                <a:ea typeface="Calibri" panose="020F0502020204030204" pitchFamily="34" charset="0"/>
              </a:rPr>
              <a:t>4. </a:t>
            </a:r>
            <a:r>
              <a:rPr lang="ru-RU" sz="1600" b="1" dirty="0">
                <a:solidFill>
                  <a:srgbClr val="C00000"/>
                </a:solidFill>
              </a:rPr>
              <a:t>несвоевременность обеспечения </a:t>
            </a:r>
            <a:r>
              <a:rPr lang="ru-RU" sz="1600" b="1" dirty="0"/>
              <a:t>пациентов наркотическими средствами и психотропными веществами </a:t>
            </a:r>
            <a:r>
              <a:rPr lang="ru-RU" sz="1600" b="1" dirty="0">
                <a:solidFill>
                  <a:srgbClr val="C00000"/>
                </a:solidFill>
              </a:rPr>
              <a:t>при наличии медицинских показаний</a:t>
            </a:r>
            <a:r>
              <a:rPr lang="ru-RU" sz="1600" b="1" dirty="0"/>
              <a:t> аптечными организациями </a:t>
            </a:r>
            <a:r>
              <a:rPr lang="ru-RU" sz="1600" b="1" dirty="0" smtClean="0"/>
              <a:t>(</a:t>
            </a:r>
            <a:r>
              <a:rPr lang="ru-RU" sz="1600" b="1" dirty="0"/>
              <a:t>21 </a:t>
            </a:r>
            <a:r>
              <a:rPr lang="ru-RU" sz="1600" b="1" dirty="0" smtClean="0"/>
              <a:t>жалоба)</a:t>
            </a:r>
            <a:endParaRPr lang="ru-RU" sz="1600" b="1" dirty="0"/>
          </a:p>
        </p:txBody>
      </p:sp>
      <p:sp>
        <p:nvSpPr>
          <p:cNvPr id="4" name="Прямоугольник 3"/>
          <p:cNvSpPr/>
          <p:nvPr/>
        </p:nvSpPr>
        <p:spPr>
          <a:xfrm>
            <a:off x="4605386" y="4948534"/>
            <a:ext cx="4266721" cy="923330"/>
          </a:xfrm>
          <a:prstGeom prst="rect">
            <a:avLst/>
          </a:prstGeom>
          <a:solidFill>
            <a:srgbClr val="CCECFF"/>
          </a:solidFill>
        </p:spPr>
        <p:txBody>
          <a:bodyPr wrap="square">
            <a:spAutoFit/>
          </a:bodyPr>
          <a:lstStyle/>
          <a:p>
            <a:pPr algn="ctr"/>
            <a:r>
              <a:rPr lang="ru-RU" b="1" dirty="0">
                <a:latin typeface="Times New Roman" panose="02020603050405020304" pitchFamily="18" charset="0"/>
                <a:ea typeface="Calibri" panose="020F0502020204030204" pitchFamily="34" charset="0"/>
              </a:rPr>
              <a:t>По всем фактам приняты меры для обеспечения пациентов необходимыми лекарственными препаратами</a:t>
            </a:r>
            <a:endParaRPr lang="ru-RU" b="1" dirty="0"/>
          </a:p>
        </p:txBody>
      </p:sp>
    </p:spTree>
    <p:extLst>
      <p:ext uri="{BB962C8B-B14F-4D97-AF65-F5344CB8AC3E}">
        <p14:creationId xmlns:p14="http://schemas.microsoft.com/office/powerpoint/2010/main" val="252444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13"/>
          <p:cNvSpPr/>
          <p:nvPr/>
        </p:nvSpPr>
        <p:spPr>
          <a:xfrm>
            <a:off x="119561" y="854132"/>
            <a:ext cx="4248471" cy="423754"/>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 name="TextBox 3"/>
          <p:cNvSpPr txBox="1"/>
          <p:nvPr/>
        </p:nvSpPr>
        <p:spPr>
          <a:xfrm>
            <a:off x="611560" y="116632"/>
            <a:ext cx="8352927" cy="707886"/>
          </a:xfrm>
          <a:prstGeom prst="rect">
            <a:avLst/>
          </a:prstGeom>
          <a:noFill/>
        </p:spPr>
        <p:txBody>
          <a:bodyPr wrap="square" rtlCol="0">
            <a:spAutoFit/>
          </a:bodyPr>
          <a:lstStyle/>
          <a:p>
            <a:pPr algn="ctr"/>
            <a:r>
              <a:rPr lang="ru-RU" sz="2000" b="1" dirty="0" smtClean="0">
                <a:solidFill>
                  <a:schemeClr val="accent2">
                    <a:lumMod val="50000"/>
                  </a:schemeClr>
                </a:solidFill>
              </a:rPr>
              <a:t>Субъекты с недостаточным количеством современных форм обезболивающих препаратов</a:t>
            </a:r>
            <a:endParaRPr lang="ru-RU" sz="2000" b="1" dirty="0">
              <a:solidFill>
                <a:schemeClr val="accent2">
                  <a:lumMod val="50000"/>
                </a:schemeClr>
              </a:solidFill>
            </a:endParaRPr>
          </a:p>
        </p:txBody>
      </p:sp>
      <p:sp>
        <p:nvSpPr>
          <p:cNvPr id="3" name="TextBox 2"/>
          <p:cNvSpPr txBox="1"/>
          <p:nvPr/>
        </p:nvSpPr>
        <p:spPr>
          <a:xfrm>
            <a:off x="131616" y="939331"/>
            <a:ext cx="4236416" cy="338554"/>
          </a:xfrm>
          <a:prstGeom prst="rect">
            <a:avLst/>
          </a:prstGeom>
          <a:noFill/>
        </p:spPr>
        <p:txBody>
          <a:bodyPr wrap="square" rtlCol="0">
            <a:spAutoFit/>
          </a:bodyPr>
          <a:lstStyle/>
          <a:p>
            <a:pPr algn="ctr"/>
            <a:r>
              <a:rPr lang="ru-RU" sz="1600" b="1" dirty="0" err="1"/>
              <a:t>т</a:t>
            </a:r>
            <a:r>
              <a:rPr lang="ru-RU" sz="1600" b="1" dirty="0" err="1" smtClean="0"/>
              <a:t>аблетированные</a:t>
            </a:r>
            <a:r>
              <a:rPr lang="ru-RU" sz="1600" b="1" dirty="0" smtClean="0"/>
              <a:t> формы Морфина</a:t>
            </a:r>
            <a:endParaRPr lang="ru-RU" sz="1600" b="1" dirty="0"/>
          </a:p>
        </p:txBody>
      </p:sp>
      <p:sp>
        <p:nvSpPr>
          <p:cNvPr id="5" name="TextBox 4"/>
          <p:cNvSpPr txBox="1"/>
          <p:nvPr/>
        </p:nvSpPr>
        <p:spPr>
          <a:xfrm>
            <a:off x="119560" y="1303960"/>
            <a:ext cx="4248471" cy="3970318"/>
          </a:xfrm>
          <a:prstGeom prst="rect">
            <a:avLst/>
          </a:prstGeom>
          <a:solidFill>
            <a:schemeClr val="tx2">
              <a:lumMod val="20000"/>
              <a:lumOff val="80000"/>
            </a:schemeClr>
          </a:solidFill>
        </p:spPr>
        <p:txBody>
          <a:bodyPr wrap="square" rtlCol="0">
            <a:spAutoFit/>
          </a:bodyPr>
          <a:lstStyle/>
          <a:p>
            <a:r>
              <a:rPr lang="ru-RU" sz="1400" dirty="0" smtClean="0"/>
              <a:t>Белгородская область</a:t>
            </a:r>
          </a:p>
          <a:p>
            <a:r>
              <a:rPr lang="ru-RU" sz="1400" dirty="0" smtClean="0"/>
              <a:t>Брянская область</a:t>
            </a:r>
          </a:p>
          <a:p>
            <a:r>
              <a:rPr lang="ru-RU" sz="1400" dirty="0" smtClean="0"/>
              <a:t>Воронежская область</a:t>
            </a:r>
          </a:p>
          <a:p>
            <a:r>
              <a:rPr lang="ru-RU" sz="1400" dirty="0" smtClean="0"/>
              <a:t>Ивановская область</a:t>
            </a:r>
          </a:p>
          <a:p>
            <a:r>
              <a:rPr lang="ru-RU" sz="1400" dirty="0" smtClean="0"/>
              <a:t>Калужская область</a:t>
            </a:r>
          </a:p>
          <a:p>
            <a:r>
              <a:rPr lang="ru-RU" sz="1400" dirty="0" smtClean="0"/>
              <a:t>Курская область</a:t>
            </a:r>
          </a:p>
          <a:p>
            <a:r>
              <a:rPr lang="ru-RU" sz="1400" dirty="0" smtClean="0"/>
              <a:t>Липецкая область</a:t>
            </a:r>
          </a:p>
          <a:p>
            <a:r>
              <a:rPr lang="ru-RU" sz="1400" dirty="0" smtClean="0"/>
              <a:t>Тульская область</a:t>
            </a:r>
          </a:p>
          <a:p>
            <a:r>
              <a:rPr lang="ru-RU" sz="1400" dirty="0" smtClean="0"/>
              <a:t>Мурманская область</a:t>
            </a:r>
          </a:p>
          <a:p>
            <a:r>
              <a:rPr lang="ru-RU" sz="1400" dirty="0" smtClean="0"/>
              <a:t>Псковская область</a:t>
            </a:r>
          </a:p>
          <a:p>
            <a:r>
              <a:rPr lang="ru-RU" sz="1400" dirty="0" smtClean="0"/>
              <a:t>Волгоградская область</a:t>
            </a:r>
          </a:p>
          <a:p>
            <a:r>
              <a:rPr lang="ru-RU" sz="1400" dirty="0" smtClean="0"/>
              <a:t>Краснодарский край</a:t>
            </a:r>
          </a:p>
          <a:p>
            <a:r>
              <a:rPr lang="ru-RU" sz="1400" dirty="0" smtClean="0"/>
              <a:t>Республика Марий Эл</a:t>
            </a:r>
          </a:p>
          <a:p>
            <a:r>
              <a:rPr lang="ru-RU" sz="1400" dirty="0" smtClean="0"/>
              <a:t>Саратовская область</a:t>
            </a:r>
          </a:p>
          <a:p>
            <a:r>
              <a:rPr lang="ru-RU" sz="1400" dirty="0" smtClean="0"/>
              <a:t>Удмуртская Республика</a:t>
            </a:r>
          </a:p>
          <a:p>
            <a:r>
              <a:rPr lang="ru-RU" sz="1400" dirty="0" smtClean="0"/>
              <a:t>Камчатский край</a:t>
            </a:r>
          </a:p>
          <a:p>
            <a:r>
              <a:rPr lang="ru-RU" sz="1400" dirty="0" smtClean="0"/>
              <a:t>Республика Саха (Якутия)</a:t>
            </a:r>
          </a:p>
          <a:p>
            <a:r>
              <a:rPr lang="ru-RU" sz="1400" dirty="0" smtClean="0"/>
              <a:t>Республика Северная Осетия-Алания</a:t>
            </a:r>
            <a:endParaRPr lang="ru-RU" sz="1700" dirty="0" smtClean="0"/>
          </a:p>
        </p:txBody>
      </p:sp>
      <p:sp>
        <p:nvSpPr>
          <p:cNvPr id="2" name="Номер слайда 1"/>
          <p:cNvSpPr>
            <a:spLocks noGrp="1"/>
          </p:cNvSpPr>
          <p:nvPr>
            <p:ph type="sldNum" sz="quarter" idx="12"/>
          </p:nvPr>
        </p:nvSpPr>
        <p:spPr/>
        <p:txBody>
          <a:bodyPr/>
          <a:lstStyle/>
          <a:p>
            <a:fld id="{725C68B6-61C2-468F-89AB-4B9F7531AA68}" type="slidenum">
              <a:rPr lang="ru-RU" smtClean="0"/>
              <a:pPr/>
              <a:t>11</a:t>
            </a:fld>
            <a:endParaRPr lang="ru-RU" dirty="0"/>
          </a:p>
        </p:txBody>
      </p:sp>
      <p:pic>
        <p:nvPicPr>
          <p:cNvPr id="15"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
        <p:nvSpPr>
          <p:cNvPr id="16" name="TextBox 15"/>
          <p:cNvSpPr txBox="1"/>
          <p:nvPr/>
        </p:nvSpPr>
        <p:spPr>
          <a:xfrm>
            <a:off x="4539619" y="1303960"/>
            <a:ext cx="4236771" cy="3924151"/>
          </a:xfrm>
          <a:prstGeom prst="rect">
            <a:avLst/>
          </a:prstGeom>
          <a:solidFill>
            <a:schemeClr val="tx2">
              <a:lumMod val="20000"/>
              <a:lumOff val="80000"/>
            </a:schemeClr>
          </a:solidFill>
        </p:spPr>
        <p:txBody>
          <a:bodyPr wrap="square" rtlCol="0">
            <a:spAutoFit/>
          </a:bodyPr>
          <a:lstStyle/>
          <a:p>
            <a:pPr algn="just">
              <a:spcAft>
                <a:spcPts val="200"/>
              </a:spcAft>
            </a:pPr>
            <a:r>
              <a:rPr lang="ru-RU" sz="1400" dirty="0" smtClean="0"/>
              <a:t>Орловская область</a:t>
            </a:r>
          </a:p>
          <a:p>
            <a:pPr algn="just">
              <a:spcAft>
                <a:spcPts val="200"/>
              </a:spcAft>
            </a:pPr>
            <a:r>
              <a:rPr lang="ru-RU" sz="1400" dirty="0" smtClean="0"/>
              <a:t>Тамбовская область</a:t>
            </a:r>
          </a:p>
          <a:p>
            <a:pPr algn="just">
              <a:spcAft>
                <a:spcPts val="200"/>
              </a:spcAft>
            </a:pPr>
            <a:r>
              <a:rPr lang="ru-RU" sz="1400" dirty="0" smtClean="0"/>
              <a:t>Вологодская область</a:t>
            </a:r>
          </a:p>
          <a:p>
            <a:pPr algn="just">
              <a:spcAft>
                <a:spcPts val="200"/>
              </a:spcAft>
            </a:pPr>
            <a:r>
              <a:rPr lang="ru-RU" sz="1400" dirty="0" smtClean="0"/>
              <a:t>Мурманская область</a:t>
            </a:r>
          </a:p>
          <a:p>
            <a:pPr algn="just">
              <a:spcAft>
                <a:spcPts val="200"/>
              </a:spcAft>
            </a:pPr>
            <a:r>
              <a:rPr lang="ru-RU" sz="1400" dirty="0" smtClean="0"/>
              <a:t>Псковская область</a:t>
            </a:r>
          </a:p>
          <a:p>
            <a:pPr algn="just">
              <a:spcAft>
                <a:spcPts val="200"/>
              </a:spcAft>
            </a:pPr>
            <a:r>
              <a:rPr lang="ru-RU" sz="1400" dirty="0" smtClean="0"/>
              <a:t>Республика Карелия</a:t>
            </a:r>
          </a:p>
          <a:p>
            <a:pPr algn="just">
              <a:spcAft>
                <a:spcPts val="200"/>
              </a:spcAft>
            </a:pPr>
            <a:r>
              <a:rPr lang="ru-RU" sz="1400" dirty="0" smtClean="0"/>
              <a:t>Республика Адыгея</a:t>
            </a:r>
          </a:p>
          <a:p>
            <a:pPr algn="just">
              <a:spcAft>
                <a:spcPts val="200"/>
              </a:spcAft>
            </a:pPr>
            <a:r>
              <a:rPr lang="ru-RU" sz="1400" dirty="0" smtClean="0"/>
              <a:t>Республика Калмыкия</a:t>
            </a:r>
          </a:p>
          <a:p>
            <a:pPr algn="just">
              <a:spcAft>
                <a:spcPts val="200"/>
              </a:spcAft>
            </a:pPr>
            <a:r>
              <a:rPr lang="ru-RU" sz="1400" dirty="0" smtClean="0"/>
              <a:t>Кировская область</a:t>
            </a:r>
          </a:p>
          <a:p>
            <a:pPr algn="just">
              <a:spcAft>
                <a:spcPts val="200"/>
              </a:spcAft>
            </a:pPr>
            <a:r>
              <a:rPr lang="ru-RU" sz="1400" dirty="0" smtClean="0"/>
              <a:t>Пензенская область</a:t>
            </a:r>
          </a:p>
          <a:p>
            <a:pPr algn="just">
              <a:spcAft>
                <a:spcPts val="200"/>
              </a:spcAft>
            </a:pPr>
            <a:r>
              <a:rPr lang="ru-RU" sz="1400" dirty="0" smtClean="0"/>
              <a:t>Республика Марий Эл</a:t>
            </a:r>
          </a:p>
          <a:p>
            <a:pPr algn="just">
              <a:spcAft>
                <a:spcPts val="200"/>
              </a:spcAft>
            </a:pPr>
            <a:r>
              <a:rPr lang="ru-RU" sz="1400" dirty="0" smtClean="0"/>
              <a:t>Ульяновская область</a:t>
            </a:r>
          </a:p>
          <a:p>
            <a:pPr algn="just">
              <a:spcAft>
                <a:spcPts val="200"/>
              </a:spcAft>
            </a:pPr>
            <a:r>
              <a:rPr lang="ru-RU" sz="1400" dirty="0" smtClean="0"/>
              <a:t>Республика Тыва</a:t>
            </a:r>
          </a:p>
          <a:p>
            <a:pPr algn="just">
              <a:spcAft>
                <a:spcPts val="200"/>
              </a:spcAft>
            </a:pPr>
            <a:r>
              <a:rPr lang="ru-RU" sz="1400" dirty="0" smtClean="0"/>
              <a:t>Камчатский край</a:t>
            </a:r>
          </a:p>
          <a:p>
            <a:pPr algn="just">
              <a:spcAft>
                <a:spcPts val="200"/>
              </a:spcAft>
            </a:pPr>
            <a:r>
              <a:rPr lang="ru-RU" sz="1400" dirty="0" smtClean="0"/>
              <a:t>Республика Карачаево-Черкессия</a:t>
            </a:r>
          </a:p>
          <a:p>
            <a:pPr algn="just">
              <a:spcAft>
                <a:spcPts val="200"/>
              </a:spcAft>
            </a:pPr>
            <a:r>
              <a:rPr lang="ru-RU" sz="1400" dirty="0" smtClean="0"/>
              <a:t>г. Севастополь</a:t>
            </a:r>
            <a:endParaRPr lang="ru-RU" sz="1750" dirty="0" smtClean="0"/>
          </a:p>
        </p:txBody>
      </p:sp>
      <p:sp>
        <p:nvSpPr>
          <p:cNvPr id="13" name="Прямоугольник 12"/>
          <p:cNvSpPr/>
          <p:nvPr/>
        </p:nvSpPr>
        <p:spPr>
          <a:xfrm>
            <a:off x="4527919" y="842806"/>
            <a:ext cx="4248471" cy="435080"/>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12" name="TextBox 11"/>
          <p:cNvSpPr txBox="1"/>
          <p:nvPr/>
        </p:nvSpPr>
        <p:spPr>
          <a:xfrm>
            <a:off x="4527919" y="917624"/>
            <a:ext cx="4392487" cy="338554"/>
          </a:xfrm>
          <a:prstGeom prst="rect">
            <a:avLst/>
          </a:prstGeom>
          <a:noFill/>
        </p:spPr>
        <p:txBody>
          <a:bodyPr wrap="square" rtlCol="0">
            <a:spAutoFit/>
          </a:bodyPr>
          <a:lstStyle/>
          <a:p>
            <a:pPr algn="ctr"/>
            <a:r>
              <a:rPr lang="ru-RU" sz="1600" b="1" dirty="0" err="1" smtClean="0"/>
              <a:t>трансдермальные</a:t>
            </a:r>
            <a:r>
              <a:rPr lang="ru-RU" sz="1600" b="1" dirty="0" smtClean="0"/>
              <a:t> системы (ТТС)</a:t>
            </a:r>
            <a:endParaRPr lang="ru-RU" sz="1600" b="1" dirty="0"/>
          </a:p>
        </p:txBody>
      </p:sp>
      <p:sp>
        <p:nvSpPr>
          <p:cNvPr id="20" name="Rectangle 2"/>
          <p:cNvSpPr>
            <a:spLocks noChangeArrowheads="1"/>
          </p:cNvSpPr>
          <p:nvPr/>
        </p:nvSpPr>
        <p:spPr bwMode="auto">
          <a:xfrm>
            <a:off x="303139" y="5296491"/>
            <a:ext cx="8389047"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ru-RU" sz="1100" b="1" u="sng" dirty="0" smtClean="0">
                <a:solidFill>
                  <a:srgbClr val="C0504D">
                    <a:lumMod val="50000"/>
                  </a:srgbClr>
                </a:solidFill>
                <a:latin typeface="Times New Roman" pitchFamily="18" charset="0"/>
                <a:ea typeface="Times New Roman" pitchFamily="18" charset="0"/>
                <a:cs typeface="Times New Roman" pitchFamily="18" charset="0"/>
              </a:rPr>
              <a:t>Обеспечение онкологических больных </a:t>
            </a:r>
            <a:r>
              <a:rPr lang="ru-RU" sz="1100" b="1" u="sng" dirty="0" err="1" smtClean="0">
                <a:solidFill>
                  <a:srgbClr val="C0504D">
                    <a:lumMod val="50000"/>
                  </a:srgbClr>
                </a:solidFill>
                <a:latin typeface="Times New Roman" pitchFamily="18" charset="0"/>
                <a:ea typeface="Times New Roman" pitchFamily="18" charset="0"/>
                <a:cs typeface="Times New Roman" pitchFamily="18" charset="0"/>
              </a:rPr>
              <a:t>неинвазивными</a:t>
            </a:r>
            <a:r>
              <a:rPr lang="ru-RU" sz="1100" b="1" u="sng" dirty="0" smtClean="0">
                <a:solidFill>
                  <a:srgbClr val="C0504D">
                    <a:lumMod val="50000"/>
                  </a:srgbClr>
                </a:solidFill>
                <a:latin typeface="Times New Roman" pitchFamily="18" charset="0"/>
                <a:ea typeface="Times New Roman" pitchFamily="18" charset="0"/>
                <a:cs typeface="Times New Roman" pitchFamily="18" charset="0"/>
              </a:rPr>
              <a:t> анальгетиками центрального действия по федеральным округам РФ  </a:t>
            </a:r>
          </a:p>
          <a:p>
            <a:pPr algn="ctr" fontAlgn="base">
              <a:spcBef>
                <a:spcPct val="0"/>
              </a:spcBef>
              <a:spcAft>
                <a:spcPct val="0"/>
              </a:spcAft>
            </a:pPr>
            <a:r>
              <a:rPr lang="ru-RU" sz="1100" b="1" u="sng" dirty="0" smtClean="0">
                <a:solidFill>
                  <a:srgbClr val="C0504D">
                    <a:lumMod val="50000"/>
                  </a:srgbClr>
                </a:solidFill>
                <a:latin typeface="Times New Roman" pitchFamily="18" charset="0"/>
                <a:ea typeface="Times New Roman" pitchFamily="18" charset="0"/>
                <a:cs typeface="Times New Roman" pitchFamily="18" charset="0"/>
              </a:rPr>
              <a:t>за 1-е полугодие 2015 г. в сравнении с аналогичным периодом 2014 г.</a:t>
            </a:r>
            <a:endParaRPr lang="ru-RU" sz="1100" u="sng" dirty="0" smtClean="0">
              <a:solidFill>
                <a:srgbClr val="C0504D">
                  <a:lumMod val="50000"/>
                </a:srgbClr>
              </a:solidFill>
              <a:latin typeface="Times New Roman" pitchFamily="18" charset="0"/>
              <a:cs typeface="Times New Roman" pitchFamily="18" charset="0"/>
            </a:endParaRPr>
          </a:p>
        </p:txBody>
      </p:sp>
      <p:graphicFrame>
        <p:nvGraphicFramePr>
          <p:cNvPr id="22" name="Диаграмма 21"/>
          <p:cNvGraphicFramePr/>
          <p:nvPr>
            <p:extLst/>
          </p:nvPr>
        </p:nvGraphicFramePr>
        <p:xfrm>
          <a:off x="250445" y="5749591"/>
          <a:ext cx="8424936" cy="9494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4624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142844" y="908720"/>
            <a:ext cx="8929750" cy="516655"/>
          </a:xfrm>
          <a:prstGeom prst="roundRect">
            <a:avLst/>
          </a:prstGeom>
          <a:solidFill>
            <a:schemeClr val="accent1">
              <a:lumMod val="20000"/>
              <a:lumOff val="8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sz="1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54788" y="220578"/>
            <a:ext cx="8064896" cy="400110"/>
          </a:xfrm>
          <a:prstGeom prst="rect">
            <a:avLst/>
          </a:prstGeom>
        </p:spPr>
        <p:txBody>
          <a:bodyPr wrap="square">
            <a:spAutoFit/>
          </a:bodyPr>
          <a:lstStyle/>
          <a:p>
            <a:pPr algn="ctr"/>
            <a:r>
              <a:rPr lang="ru-RU" sz="2000" b="1" dirty="0" smtClean="0">
                <a:latin typeface="Times New Roman" panose="02020603050405020304" pitchFamily="18" charset="0"/>
                <a:cs typeface="Times New Roman" panose="02020603050405020304" pitchFamily="18" charset="0"/>
              </a:rPr>
              <a:t>Доступность обезболивающей терапии</a:t>
            </a:r>
            <a:endParaRPr lang="ru-RU" sz="20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42553" y="1425375"/>
            <a:ext cx="3205312" cy="2003625"/>
          </a:xfrm>
          <a:prstGeom prst="rect">
            <a:avLst/>
          </a:prstGeom>
          <a:ln>
            <a:solidFill>
              <a:schemeClr val="tx1">
                <a:lumMod val="75000"/>
                <a:lumOff val="25000"/>
              </a:schemeClr>
            </a:solidFill>
          </a:ln>
        </p:spPr>
        <p:txBody>
          <a:bodyPr wrap="square">
            <a:spAutoFit/>
          </a:bodyPr>
          <a:lstStyle/>
          <a:p>
            <a:pPr algn="just">
              <a:lnSpc>
                <a:spcPct val="115000"/>
              </a:lnSpc>
              <a:spcAft>
                <a:spcPts val="0"/>
              </a:spcAft>
            </a:pPr>
            <a:r>
              <a:rPr lang="ru-RU" sz="1200" b="1" dirty="0">
                <a:latin typeface="Times New Roman" panose="02020603050405020304" pitchFamily="18" charset="0"/>
                <a:ea typeface="Calibri" panose="020F0502020204030204" pitchFamily="34" charset="0"/>
                <a:cs typeface="Times New Roman" panose="02020603050405020304" pitchFamily="18" charset="0"/>
              </a:rPr>
              <a:t>П</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оступило </a:t>
            </a:r>
            <a:r>
              <a:rPr lang="ru-RU" sz="1200" b="1" dirty="0">
                <a:latin typeface="Times New Roman" panose="02020603050405020304" pitchFamily="18" charset="0"/>
                <a:ea typeface="Calibri" panose="020F0502020204030204" pitchFamily="34" charset="0"/>
                <a:cs typeface="Times New Roman" panose="02020603050405020304" pitchFamily="18" charset="0"/>
              </a:rPr>
              <a:t>1 409 </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обращений. </a:t>
            </a:r>
          </a:p>
          <a:p>
            <a:pPr algn="just">
              <a:lnSpc>
                <a:spcPct val="115000"/>
              </a:lnSpc>
              <a:spcAft>
                <a:spcPts val="0"/>
              </a:spcAft>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Наибольшее количество поступило из:</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Москвы </a:t>
            </a:r>
            <a:r>
              <a:rPr lang="ru-RU" sz="1200" b="1" dirty="0">
                <a:latin typeface="Times New Roman" panose="02020603050405020304" pitchFamily="18" charset="0"/>
                <a:ea typeface="Calibri" panose="020F0502020204030204" pitchFamily="34" charset="0"/>
                <a:cs typeface="Times New Roman" panose="02020603050405020304" pitchFamily="18" charset="0"/>
              </a:rPr>
              <a:t>(59</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Московской </a:t>
            </a:r>
            <a:r>
              <a:rPr lang="ru-RU" sz="1200" b="1" dirty="0">
                <a:latin typeface="Times New Roman" panose="02020603050405020304" pitchFamily="18" charset="0"/>
                <a:ea typeface="Calibri" panose="020F0502020204030204" pitchFamily="34" charset="0"/>
                <a:cs typeface="Times New Roman" panose="02020603050405020304" pitchFamily="18" charset="0"/>
              </a:rPr>
              <a:t>области (47</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Краснодарского края (45);</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Челябинской области </a:t>
            </a:r>
            <a:r>
              <a:rPr lang="ru-RU" sz="1200" b="1" dirty="0">
                <a:latin typeface="Times New Roman" panose="02020603050405020304" pitchFamily="18" charset="0"/>
                <a:ea typeface="Calibri" panose="020F0502020204030204" pitchFamily="34" charset="0"/>
                <a:cs typeface="Times New Roman" panose="02020603050405020304" pitchFamily="18" charset="0"/>
              </a:rPr>
              <a:t>(29</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Ростовской области </a:t>
            </a:r>
            <a:r>
              <a:rPr lang="ru-RU" sz="1200" b="1" dirty="0">
                <a:latin typeface="Times New Roman" panose="02020603050405020304" pitchFamily="18" charset="0"/>
                <a:ea typeface="Calibri" panose="020F0502020204030204" pitchFamily="34" charset="0"/>
                <a:cs typeface="Times New Roman" panose="02020603050405020304" pitchFamily="18" charset="0"/>
              </a:rPr>
              <a:t>(20</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Алтайского края </a:t>
            </a:r>
            <a:r>
              <a:rPr lang="ru-RU" sz="1200" b="1" dirty="0">
                <a:latin typeface="Times New Roman" panose="02020603050405020304" pitchFamily="18" charset="0"/>
                <a:ea typeface="Calibri" panose="020F0502020204030204" pitchFamily="34" charset="0"/>
                <a:cs typeface="Times New Roman" panose="02020603050405020304" pitchFamily="18" charset="0"/>
              </a:rPr>
              <a:t>(15</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a:lnSpc>
                <a:spcPct val="115000"/>
              </a:lnSpc>
              <a:spcAft>
                <a:spcPts val="0"/>
              </a:spcAft>
              <a:buFont typeface="Wingdings" panose="05000000000000000000" pitchFamily="2" charset="2"/>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Астраханской области </a:t>
            </a:r>
            <a:r>
              <a:rPr lang="ru-RU" sz="1200" b="1" dirty="0">
                <a:latin typeface="Times New Roman" panose="02020603050405020304" pitchFamily="18" charset="0"/>
                <a:ea typeface="Calibri" panose="020F0502020204030204" pitchFamily="34" charset="0"/>
                <a:cs typeface="Times New Roman" panose="02020603050405020304" pitchFamily="18" charset="0"/>
              </a:rPr>
              <a:t>(15). </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3491880" y="1513860"/>
            <a:ext cx="5580714" cy="1791260"/>
          </a:xfrm>
          <a:prstGeom prst="rect">
            <a:avLst/>
          </a:prstGeom>
          <a:ln>
            <a:noFill/>
          </a:ln>
        </p:spPr>
        <p:txBody>
          <a:bodyPr wrap="square">
            <a:spAutoFit/>
          </a:bodyPr>
          <a:lstStyle/>
          <a:p>
            <a:pPr indent="450850" algn="just">
              <a:lnSpc>
                <a:spcPct val="115000"/>
              </a:lnSpc>
              <a:spcAft>
                <a:spcPts val="0"/>
              </a:spcAft>
            </a:pPr>
            <a:r>
              <a:rPr lang="ru-RU" sz="12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Основные вопросы: </a:t>
            </a:r>
          </a:p>
          <a:p>
            <a:pPr marL="85725" indent="-85725" algn="just">
              <a:lnSpc>
                <a:spcPct val="115000"/>
              </a:lnSpc>
              <a:spcAft>
                <a:spcPts val="0"/>
              </a:spcAft>
              <a:buFont typeface="Arial" panose="020B0604020202020204" pitchFamily="34" charset="0"/>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нарушение обеспечения наркотическими анальгетиками;</a:t>
            </a:r>
          </a:p>
          <a:p>
            <a:pPr marL="85725" indent="-85725" algn="just">
              <a:lnSpc>
                <a:spcPct val="115000"/>
              </a:lnSpc>
              <a:spcAft>
                <a:spcPts val="0"/>
              </a:spcAft>
              <a:buFont typeface="Arial" panose="020B0604020202020204" pitchFamily="34" charset="0"/>
              <a:buChar char="•"/>
            </a:pP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отсутствие </a:t>
            </a:r>
            <a:r>
              <a:rPr lang="ru-RU" sz="1200" b="1" dirty="0">
                <a:latin typeface="Times New Roman" panose="02020603050405020304" pitchFamily="18" charset="0"/>
                <a:ea typeface="Calibri" panose="020F0502020204030204" pitchFamily="34" charset="0"/>
                <a:cs typeface="Times New Roman" panose="02020603050405020304" pitchFamily="18" charset="0"/>
              </a:rPr>
              <a:t>необходимых лекарственных средств в аптечной сети;</a:t>
            </a:r>
          </a:p>
          <a:p>
            <a:pPr marL="85725" indent="-85725" algn="just">
              <a:lnSpc>
                <a:spcPct val="115000"/>
              </a:lnSpc>
              <a:spcAft>
                <a:spcPts val="0"/>
              </a:spcAft>
              <a:buFont typeface="Arial" panose="020B0604020202020204" pitchFamily="34" charset="0"/>
              <a:buChar char="•"/>
            </a:pPr>
            <a:r>
              <a:rPr lang="ru-RU" sz="1200" b="1" dirty="0">
                <a:latin typeface="Times New Roman" panose="02020603050405020304" pitchFamily="18" charset="0"/>
                <a:ea typeface="Calibri" panose="020F0502020204030204" pitchFamily="34" charset="0"/>
                <a:cs typeface="Times New Roman" panose="02020603050405020304" pitchFamily="18" charset="0"/>
              </a:rPr>
              <a:t>отсутствие (или недостаточность) по мнению пациента терапевтического эффекта от применения препарата; </a:t>
            </a:r>
          </a:p>
          <a:p>
            <a:pPr marL="85725" indent="-85725" algn="just">
              <a:lnSpc>
                <a:spcPct val="115000"/>
              </a:lnSpc>
              <a:spcAft>
                <a:spcPts val="0"/>
              </a:spcAft>
              <a:buFont typeface="Arial" panose="020B0604020202020204" pitchFamily="34" charset="0"/>
              <a:buChar char="•"/>
            </a:pPr>
            <a:r>
              <a:rPr lang="ru-RU" sz="1200" b="1" dirty="0">
                <a:latin typeface="Times New Roman" panose="02020603050405020304" pitchFamily="18" charset="0"/>
                <a:ea typeface="Calibri" panose="020F0502020204030204" pitchFamily="34" charset="0"/>
                <a:cs typeface="Times New Roman" panose="02020603050405020304" pitchFamily="18" charset="0"/>
              </a:rPr>
              <a:t>отказ в выписке обезболивающих препаратов в случае если заявитель не прикреплен к данному медицинскому учреждению;</a:t>
            </a:r>
          </a:p>
          <a:p>
            <a:pPr marL="85725" indent="-85725" algn="just">
              <a:lnSpc>
                <a:spcPct val="115000"/>
              </a:lnSpc>
              <a:spcAft>
                <a:spcPts val="0"/>
              </a:spcAft>
              <a:buFont typeface="Arial" panose="020B0604020202020204" pitchFamily="34" charset="0"/>
              <a:buChar char="•"/>
            </a:pPr>
            <a:r>
              <a:rPr lang="ru-RU" sz="1200" b="1" dirty="0">
                <a:latin typeface="Times New Roman" panose="02020603050405020304" pitchFamily="18" charset="0"/>
                <a:ea typeface="Calibri" panose="020F0502020204030204" pitchFamily="34" charset="0"/>
                <a:cs typeface="Times New Roman" panose="02020603050405020304" pitchFamily="18" charset="0"/>
              </a:rPr>
              <a:t>нарушения прав детей на получение противосудорожных </a:t>
            </a:r>
            <a:r>
              <a:rPr lang="ru-RU" sz="1200" b="1" dirty="0" smtClean="0">
                <a:latin typeface="Times New Roman" panose="02020603050405020304" pitchFamily="18" charset="0"/>
                <a:ea typeface="Calibri" panose="020F0502020204030204" pitchFamily="34" charset="0"/>
                <a:cs typeface="Times New Roman" panose="02020603050405020304" pitchFamily="18" charset="0"/>
              </a:rPr>
              <a:t>препаратов</a:t>
            </a:r>
            <a:r>
              <a:rPr lang="ru-RU" sz="1200" b="1"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9" name="Прямоугольник 8"/>
          <p:cNvSpPr/>
          <p:nvPr/>
        </p:nvSpPr>
        <p:spPr>
          <a:xfrm>
            <a:off x="107504" y="889556"/>
            <a:ext cx="8989638" cy="523220"/>
          </a:xfrm>
          <a:prstGeom prst="rect">
            <a:avLst/>
          </a:prstGeom>
        </p:spPr>
        <p:txBody>
          <a:bodyPr wrap="square">
            <a:spAutoFit/>
          </a:bodyPr>
          <a:lstStyle/>
          <a:p>
            <a:pPr algn="ctr"/>
            <a:r>
              <a:rPr lang="ru-RU" sz="14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 </a:t>
            </a:r>
            <a:r>
              <a:rPr lang="ru-RU" sz="1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апреля 2015 </a:t>
            </a:r>
            <a:r>
              <a:rPr lang="ru-RU" sz="14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года открыта </a:t>
            </a:r>
            <a:r>
              <a:rPr lang="ru-RU" sz="1400" b="1" i="1" dirty="0" smtClean="0">
                <a:solidFill>
                  <a:srgbClr val="FF0000"/>
                </a:solidFill>
                <a:latin typeface="Times New Roman" panose="02020603050405020304" pitchFamily="18" charset="0"/>
                <a:cs typeface="Times New Roman" panose="02020603050405020304" pitchFamily="18" charset="0"/>
              </a:rPr>
              <a:t>круглосуточная </a:t>
            </a:r>
            <a:r>
              <a:rPr lang="ru-RU" sz="1400" b="1" i="1" dirty="0">
                <a:solidFill>
                  <a:srgbClr val="FF0000"/>
                </a:solidFill>
                <a:latin typeface="Times New Roman" panose="02020603050405020304" pitchFamily="18" charset="0"/>
                <a:cs typeface="Times New Roman" panose="02020603050405020304" pitchFamily="18" charset="0"/>
              </a:rPr>
              <a:t>бесплатная «горячая линия» Росздравнадзора </a:t>
            </a:r>
            <a:r>
              <a:rPr lang="ru-RU" sz="1400" b="1" i="1" dirty="0">
                <a:solidFill>
                  <a:srgbClr val="002060"/>
                </a:solidFill>
                <a:latin typeface="Times New Roman" panose="02020603050405020304" pitchFamily="18" charset="0"/>
                <a:cs typeface="Times New Roman" panose="02020603050405020304" pitchFamily="18" charset="0"/>
              </a:rPr>
              <a:t>для приема обращений граждан о нарушении порядка назначения и выписки обезболивающих </a:t>
            </a:r>
            <a:r>
              <a:rPr lang="ru-RU" sz="1400" b="1" i="1" dirty="0" smtClean="0">
                <a:solidFill>
                  <a:srgbClr val="002060"/>
                </a:solidFill>
                <a:latin typeface="Times New Roman" panose="02020603050405020304" pitchFamily="18" charset="0"/>
                <a:cs typeface="Times New Roman" panose="02020603050405020304" pitchFamily="18" charset="0"/>
              </a:rPr>
              <a:t>лекарственных препаратов</a:t>
            </a:r>
            <a:endParaRPr lang="ru-RU" sz="1400" b="1" i="1" dirty="0">
              <a:solidFill>
                <a:srgbClr val="002060"/>
              </a:solidFill>
              <a:effectLst/>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809402937"/>
              </p:ext>
            </p:extLst>
          </p:nvPr>
        </p:nvGraphicFramePr>
        <p:xfrm>
          <a:off x="142552" y="5098510"/>
          <a:ext cx="8954590" cy="1282818"/>
        </p:xfrm>
        <a:graphic>
          <a:graphicData uri="http://schemas.openxmlformats.org/drawingml/2006/table">
            <a:tbl>
              <a:tblPr>
                <a:tableStyleId>{5C22544A-7EE6-4342-B048-85BDC9FD1C3A}</a:tableStyleId>
              </a:tblPr>
              <a:tblGrid>
                <a:gridCol w="6301656"/>
                <a:gridCol w="2652934"/>
              </a:tblGrid>
              <a:tr h="460170">
                <a:tc>
                  <a:txBody>
                    <a:bodyPr/>
                    <a:lstStyle/>
                    <a:p>
                      <a:pPr marL="0" marR="0" indent="357188" algn="l" defTabSz="914400" rtl="0" eaLnBrk="1" fontAlgn="b" latinLnBrk="0" hangingPunct="1">
                        <a:lnSpc>
                          <a:spcPct val="100000"/>
                        </a:lnSpc>
                        <a:spcBef>
                          <a:spcPts val="0"/>
                        </a:spcBef>
                        <a:spcAft>
                          <a:spcPts val="0"/>
                        </a:spcAft>
                        <a:buClrTx/>
                        <a:buSzTx/>
                        <a:buFontTx/>
                        <a:buNone/>
                        <a:tabLst/>
                        <a:defRPr/>
                      </a:pPr>
                      <a:r>
                        <a:rPr lang="ru-RU" sz="1200" b="1" u="none" strike="noStrike" dirty="0">
                          <a:solidFill>
                            <a:schemeClr val="bg1"/>
                          </a:solidFill>
                          <a:effectLst/>
                          <a:latin typeface="Times New Roman" panose="02020603050405020304" pitchFamily="18" charset="0"/>
                          <a:cs typeface="Times New Roman" panose="02020603050405020304" pitchFamily="18" charset="0"/>
                        </a:rPr>
                        <a:t>Объем выборки наркотических анальгетиков  от заявленной потребности учреждениями здравоохранения и аптечными </a:t>
                      </a:r>
                      <a:r>
                        <a:rPr lang="ru-RU" sz="1200" b="1" u="none" strike="noStrike" dirty="0" smtClean="0">
                          <a:solidFill>
                            <a:schemeClr val="bg1"/>
                          </a:solidFill>
                          <a:effectLst/>
                          <a:latin typeface="Times New Roman" panose="02020603050405020304" pitchFamily="18" charset="0"/>
                          <a:cs typeface="Times New Roman" panose="02020603050405020304" pitchFamily="18" charset="0"/>
                        </a:rPr>
                        <a:t>организациями по итогам 1 полугодия 2015:</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ru-RU" sz="1200" b="1" i="0" u="none" strike="noStrike" dirty="0" smtClean="0">
                          <a:solidFill>
                            <a:schemeClr val="bg1"/>
                          </a:solidFill>
                          <a:effectLst/>
                          <a:latin typeface="Times New Roman" panose="02020603050405020304" pitchFamily="18" charset="0"/>
                          <a:cs typeface="Times New Roman" panose="02020603050405020304" pitchFamily="18" charset="0"/>
                        </a:rPr>
                        <a:t>%</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94263">
                <a:tc>
                  <a:txBody>
                    <a:bodyPr/>
                    <a:lstStyle/>
                    <a:p>
                      <a:pPr marL="0" indent="357188" algn="l" fontAlgn="b"/>
                      <a:r>
                        <a:rPr lang="ru-RU" sz="1200" b="0" u="none" strike="noStrike" dirty="0">
                          <a:solidFill>
                            <a:schemeClr val="tx1"/>
                          </a:solidFill>
                          <a:effectLst/>
                          <a:latin typeface="Times New Roman" panose="02020603050405020304" pitchFamily="18" charset="0"/>
                          <a:cs typeface="Times New Roman" panose="02020603050405020304" pitchFamily="18" charset="0"/>
                        </a:rPr>
                        <a:t>инъекционные </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200" b="1" u="none" strike="noStrike" dirty="0" smtClean="0">
                          <a:solidFill>
                            <a:schemeClr val="tx1"/>
                          </a:solidFill>
                          <a:effectLst/>
                          <a:latin typeface="Times New Roman" panose="02020603050405020304" pitchFamily="18" charset="0"/>
                          <a:cs typeface="Times New Roman" panose="02020603050405020304" pitchFamily="18" charset="0"/>
                        </a:rPr>
                        <a:t>35</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4263">
                <a:tc>
                  <a:txBody>
                    <a:bodyPr/>
                    <a:lstStyle/>
                    <a:p>
                      <a:pPr marL="0" indent="357188" algn="l" fontAlgn="b"/>
                      <a:r>
                        <a:rPr lang="ru-RU" sz="1200" b="0" u="none" strike="noStrike" dirty="0" err="1">
                          <a:solidFill>
                            <a:schemeClr val="tx1"/>
                          </a:solidFill>
                          <a:effectLst/>
                          <a:latin typeface="Times New Roman" panose="02020603050405020304" pitchFamily="18" charset="0"/>
                          <a:cs typeface="Times New Roman" panose="02020603050405020304" pitchFamily="18" charset="0"/>
                        </a:rPr>
                        <a:t>неинъекционные</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200" b="1" u="none" strike="noStrike" dirty="0" smtClean="0">
                          <a:solidFill>
                            <a:schemeClr val="tx1"/>
                          </a:solidFill>
                          <a:effectLst/>
                          <a:latin typeface="Times New Roman" panose="02020603050405020304" pitchFamily="18" charset="0"/>
                          <a:cs typeface="Times New Roman" panose="02020603050405020304" pitchFamily="18" charset="0"/>
                        </a:rPr>
                        <a:t>23</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4122">
                <a:tc>
                  <a:txBody>
                    <a:bodyPr/>
                    <a:lstStyle/>
                    <a:p>
                      <a:pPr marL="0" indent="357188" algn="l" fontAlgn="b"/>
                      <a:r>
                        <a:rPr lang="ru-RU" sz="1200" b="0" u="none" strike="noStrike" dirty="0">
                          <a:solidFill>
                            <a:schemeClr val="tx1"/>
                          </a:solidFill>
                          <a:effectLst/>
                          <a:latin typeface="Times New Roman" panose="02020603050405020304" pitchFamily="18" charset="0"/>
                          <a:cs typeface="Times New Roman" panose="02020603050405020304" pitchFamily="18" charset="0"/>
                        </a:rPr>
                        <a:t>в </a:t>
                      </a:r>
                      <a:r>
                        <a:rPr lang="ru-RU" sz="1200" b="0" u="none" strike="noStrike" dirty="0" err="1">
                          <a:solidFill>
                            <a:schemeClr val="tx1"/>
                          </a:solidFill>
                          <a:effectLst/>
                          <a:latin typeface="Times New Roman" panose="02020603050405020304" pitchFamily="18" charset="0"/>
                          <a:cs typeface="Times New Roman" panose="02020603050405020304" pitchFamily="18" charset="0"/>
                        </a:rPr>
                        <a:t>т.ч</a:t>
                      </a:r>
                      <a:r>
                        <a:rPr lang="ru-RU" sz="1200" b="0" u="none" strike="noStrike" dirty="0">
                          <a:solidFill>
                            <a:schemeClr val="tx1"/>
                          </a:solidFill>
                          <a:effectLst/>
                          <a:latin typeface="Times New Roman" panose="02020603050405020304" pitchFamily="18" charset="0"/>
                          <a:cs typeface="Times New Roman" panose="02020603050405020304" pitchFamily="18" charset="0"/>
                        </a:rPr>
                        <a:t>. </a:t>
                      </a:r>
                      <a:r>
                        <a:rPr lang="ru-RU" sz="1200" b="0" u="none" strike="noStrike" dirty="0" err="1">
                          <a:solidFill>
                            <a:schemeClr val="tx1"/>
                          </a:solidFill>
                          <a:effectLst/>
                          <a:latin typeface="Times New Roman" panose="02020603050405020304" pitchFamily="18" charset="0"/>
                          <a:cs typeface="Times New Roman" panose="02020603050405020304" pitchFamily="18" charset="0"/>
                        </a:rPr>
                        <a:t>трансдермальные</a:t>
                      </a:r>
                      <a:r>
                        <a:rPr lang="ru-RU" sz="1200" b="0" u="none" strike="noStrike" dirty="0">
                          <a:solidFill>
                            <a:schemeClr val="tx1"/>
                          </a:solidFill>
                          <a:effectLst/>
                          <a:latin typeface="Times New Roman" panose="02020603050405020304" pitchFamily="18" charset="0"/>
                          <a:cs typeface="Times New Roman" panose="02020603050405020304" pitchFamily="18" charset="0"/>
                        </a:rPr>
                        <a:t> терапевтические системы</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200" b="1" u="none" strike="noStrike" dirty="0">
                          <a:solidFill>
                            <a:schemeClr val="tx1"/>
                          </a:solidFill>
                          <a:effectLst/>
                          <a:latin typeface="Times New Roman" panose="02020603050405020304" pitchFamily="18" charset="0"/>
                          <a:cs typeface="Times New Roman" panose="02020603050405020304" pitchFamily="18" charset="0"/>
                        </a:rPr>
                        <a:t>от </a:t>
                      </a:r>
                      <a:r>
                        <a:rPr lang="ru-RU" sz="1200" b="1" u="none" strike="noStrike" dirty="0" smtClean="0">
                          <a:solidFill>
                            <a:schemeClr val="tx1"/>
                          </a:solidFill>
                          <a:effectLst/>
                          <a:latin typeface="Times New Roman" panose="02020603050405020304" pitchFamily="18" charset="0"/>
                          <a:cs typeface="Times New Roman" panose="02020603050405020304" pitchFamily="18" charset="0"/>
                        </a:rPr>
                        <a:t>13 до 30</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2627784" y="3429000"/>
            <a:ext cx="4392488" cy="307777"/>
          </a:xfrm>
          <a:prstGeom prst="rect">
            <a:avLst/>
          </a:prstGeom>
          <a:noFill/>
        </p:spPr>
        <p:txBody>
          <a:bodyPr wrap="square" rtlCol="0">
            <a:spAutoFit/>
          </a:bodyPr>
          <a:lstStyle/>
          <a:p>
            <a:pPr algn="ctr"/>
            <a:r>
              <a:rPr lang="ru-RU" sz="1400" b="1" i="1" dirty="0" smtClean="0">
                <a:solidFill>
                  <a:srgbClr val="FF0000"/>
                </a:solidFill>
                <a:latin typeface="Times New Roman" panose="02020603050405020304" pitchFamily="18" charset="0"/>
                <a:cs typeface="Times New Roman" panose="02020603050405020304" pitchFamily="18" charset="0"/>
              </a:rPr>
              <a:t>По данным Минпромторга России:</a:t>
            </a:r>
            <a:endParaRPr lang="ru-RU" sz="1400" b="1" i="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251520" y="6381328"/>
            <a:ext cx="8208911" cy="461665"/>
          </a:xfrm>
          <a:prstGeom prst="rect">
            <a:avLst/>
          </a:prstGeom>
          <a:noFill/>
        </p:spPr>
        <p:txBody>
          <a:bodyPr wrap="square" rtlCol="0">
            <a:spAutoFit/>
          </a:bodyPr>
          <a:lstStyle/>
          <a:p>
            <a:pPr algn="ctr"/>
            <a:r>
              <a:rPr lang="ru-RU" sz="1200" b="1" i="1" dirty="0" smtClean="0">
                <a:solidFill>
                  <a:srgbClr val="FF0000"/>
                </a:solidFill>
                <a:latin typeface="Times New Roman" panose="02020603050405020304" pitchFamily="18" charset="0"/>
                <a:cs typeface="Times New Roman" panose="02020603050405020304" pitchFamily="18" charset="0"/>
              </a:rPr>
              <a:t>Указанные данные свидетельствуют о низком уровне информированности медицинского персонала об использовании наркотических анальгетиков при проведении обезболивания</a:t>
            </a:r>
            <a:endParaRPr lang="ru-RU" sz="1200" b="1" i="1" dirty="0">
              <a:solidFill>
                <a:srgbClr val="FF0000"/>
              </a:solidFill>
              <a:latin typeface="Times New Roman" panose="02020603050405020304" pitchFamily="18" charset="0"/>
              <a:cs typeface="Times New Roman" panose="02020603050405020304" pitchFamily="18"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val="545512856"/>
              </p:ext>
            </p:extLst>
          </p:nvPr>
        </p:nvGraphicFramePr>
        <p:xfrm>
          <a:off x="142552" y="3717032"/>
          <a:ext cx="8954590" cy="1303020"/>
        </p:xfrm>
        <a:graphic>
          <a:graphicData uri="http://schemas.openxmlformats.org/drawingml/2006/table">
            <a:tbl>
              <a:tblPr>
                <a:tableStyleId>{5C22544A-7EE6-4342-B048-85BDC9FD1C3A}</a:tableStyleId>
              </a:tblPr>
              <a:tblGrid>
                <a:gridCol w="6294024"/>
                <a:gridCol w="1350138"/>
                <a:gridCol w="1310428"/>
              </a:tblGrid>
              <a:tr h="365760">
                <a:tc>
                  <a:txBody>
                    <a:bodyPr/>
                    <a:lstStyle/>
                    <a:p>
                      <a:pPr algn="l" fontAlgn="b"/>
                      <a:r>
                        <a:rPr lang="ru-RU" sz="1200" b="1" u="none" strike="noStrike" dirty="0">
                          <a:solidFill>
                            <a:schemeClr val="bg1"/>
                          </a:solidFill>
                          <a:effectLst/>
                          <a:latin typeface="Times New Roman" panose="02020603050405020304" pitchFamily="18" charset="0"/>
                          <a:cs typeface="Times New Roman" panose="02020603050405020304" pitchFamily="18" charset="0"/>
                        </a:rPr>
                        <a:t> </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200" b="1" u="none" strike="noStrike" dirty="0">
                          <a:solidFill>
                            <a:schemeClr val="bg1"/>
                          </a:solidFill>
                          <a:effectLst/>
                          <a:latin typeface="Times New Roman" panose="02020603050405020304" pitchFamily="18" charset="0"/>
                          <a:cs typeface="Times New Roman" panose="02020603050405020304" pitchFamily="18" charset="0"/>
                        </a:rPr>
                        <a:t>1 полугодие 2014 года</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ru-RU" sz="1200" b="1" u="none" strike="noStrike" dirty="0">
                          <a:solidFill>
                            <a:schemeClr val="bg1"/>
                          </a:solidFill>
                          <a:effectLst/>
                          <a:latin typeface="Times New Roman" panose="02020603050405020304" pitchFamily="18" charset="0"/>
                          <a:cs typeface="Times New Roman" panose="02020603050405020304" pitchFamily="18" charset="0"/>
                        </a:rPr>
                        <a:t>1 полугодие 2015 года</a:t>
                      </a:r>
                      <a:endParaRPr lang="ru-RU" sz="12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48640">
                <a:tc>
                  <a:txBody>
                    <a:bodyPr/>
                    <a:lstStyle/>
                    <a:p>
                      <a:pPr algn="l" fontAlgn="b"/>
                      <a:r>
                        <a:rPr lang="ru-RU" sz="1200" b="0" u="none" strike="noStrike" dirty="0">
                          <a:solidFill>
                            <a:schemeClr val="tx1"/>
                          </a:solidFill>
                          <a:effectLst/>
                          <a:latin typeface="Times New Roman" panose="02020603050405020304" pitchFamily="18" charset="0"/>
                          <a:cs typeface="Times New Roman" panose="02020603050405020304" pitchFamily="18" charset="0"/>
                        </a:rPr>
                        <a:t>Доля больных, получивших обезболивание </a:t>
                      </a:r>
                      <a:r>
                        <a:rPr lang="ru-RU" sz="1200" b="0" u="none" strike="noStrike" dirty="0" err="1">
                          <a:solidFill>
                            <a:schemeClr val="tx1"/>
                          </a:solidFill>
                          <a:effectLst/>
                          <a:latin typeface="Times New Roman" panose="02020603050405020304" pitchFamily="18" charset="0"/>
                          <a:cs typeface="Times New Roman" panose="02020603050405020304" pitchFamily="18" charset="0"/>
                        </a:rPr>
                        <a:t>неинвазивными</a:t>
                      </a:r>
                      <a:r>
                        <a:rPr lang="ru-RU" sz="1200" b="0" u="none" strike="noStrike" dirty="0">
                          <a:solidFill>
                            <a:schemeClr val="tx1"/>
                          </a:solidFill>
                          <a:effectLst/>
                          <a:latin typeface="Times New Roman" panose="02020603050405020304" pitchFamily="18" charset="0"/>
                          <a:cs typeface="Times New Roman" panose="02020603050405020304" pitchFamily="18" charset="0"/>
                        </a:rPr>
                        <a:t> наркотическими анальгетиками от числа нуждавшихся в обезболивании (%)</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dirty="0">
                          <a:solidFill>
                            <a:schemeClr val="tx1"/>
                          </a:solidFill>
                          <a:effectLst/>
                          <a:latin typeface="Times New Roman" panose="02020603050405020304" pitchFamily="18" charset="0"/>
                          <a:cs typeface="Times New Roman" panose="02020603050405020304" pitchFamily="18" charset="0"/>
                        </a:rPr>
                        <a:t>5,2%</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200" b="1" u="none" strike="noStrike" dirty="0">
                          <a:solidFill>
                            <a:schemeClr val="tx1"/>
                          </a:solidFill>
                          <a:effectLst/>
                          <a:latin typeface="Times New Roman" panose="02020603050405020304" pitchFamily="18" charset="0"/>
                          <a:cs typeface="Times New Roman" panose="02020603050405020304" pitchFamily="18" charset="0"/>
                        </a:rPr>
                        <a:t>8,5%</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l" fontAlgn="b"/>
                      <a:r>
                        <a:rPr lang="ru-RU" sz="1200" b="0" u="none" strike="noStrike" dirty="0">
                          <a:solidFill>
                            <a:schemeClr val="tx1"/>
                          </a:solidFill>
                          <a:effectLst/>
                          <a:latin typeface="Times New Roman" panose="02020603050405020304" pitchFamily="18" charset="0"/>
                          <a:cs typeface="Times New Roman" panose="02020603050405020304" pitchFamily="18" charset="0"/>
                        </a:rPr>
                        <a:t>расчетная потребность (</a:t>
                      </a:r>
                      <a:r>
                        <a:rPr lang="ru-RU" sz="1200" b="0" u="none" strike="noStrike" dirty="0" err="1">
                          <a:solidFill>
                            <a:schemeClr val="tx1"/>
                          </a:solidFill>
                          <a:effectLst/>
                          <a:latin typeface="Times New Roman" panose="02020603050405020304" pitchFamily="18" charset="0"/>
                          <a:cs typeface="Times New Roman" panose="02020603050405020304" pitchFamily="18" charset="0"/>
                        </a:rPr>
                        <a:t>уп</a:t>
                      </a:r>
                      <a:r>
                        <a:rPr lang="ru-RU" sz="1200" b="0" u="none" strike="noStrike" dirty="0">
                          <a:solidFill>
                            <a:schemeClr val="tx1"/>
                          </a:solidFill>
                          <a:effectLst/>
                          <a:latin typeface="Times New Roman" panose="02020603050405020304" pitchFamily="18" charset="0"/>
                          <a:cs typeface="Times New Roman" panose="02020603050405020304" pitchFamily="18" charset="0"/>
                        </a:rPr>
                        <a:t>.)</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ru-RU" sz="1200" b="1" u="none" strike="noStrike" dirty="0">
                          <a:solidFill>
                            <a:schemeClr val="tx1"/>
                          </a:solidFill>
                          <a:effectLst/>
                          <a:latin typeface="Times New Roman" panose="02020603050405020304" pitchFamily="18" charset="0"/>
                          <a:cs typeface="Times New Roman" panose="02020603050405020304" pitchFamily="18" charset="0"/>
                        </a:rPr>
                        <a:t>141 569</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ru-RU" sz="1200" b="1" u="none" strike="noStrike" dirty="0">
                          <a:solidFill>
                            <a:schemeClr val="tx1"/>
                          </a:solidFill>
                          <a:effectLst/>
                          <a:latin typeface="Times New Roman" panose="02020603050405020304" pitchFamily="18" charset="0"/>
                          <a:cs typeface="Times New Roman" panose="02020603050405020304" pitchFamily="18" charset="0"/>
                        </a:rPr>
                        <a:t>191 332</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82880">
                <a:tc>
                  <a:txBody>
                    <a:bodyPr/>
                    <a:lstStyle/>
                    <a:p>
                      <a:pPr algn="l" fontAlgn="b"/>
                      <a:r>
                        <a:rPr lang="ru-RU" sz="1200" b="0" u="none" strike="noStrike" dirty="0">
                          <a:solidFill>
                            <a:schemeClr val="tx1"/>
                          </a:solidFill>
                          <a:effectLst/>
                          <a:latin typeface="Times New Roman" panose="02020603050405020304" pitchFamily="18" charset="0"/>
                          <a:cs typeface="Times New Roman" panose="02020603050405020304" pitchFamily="18" charset="0"/>
                        </a:rPr>
                        <a:t>фактически выбрано (</a:t>
                      </a:r>
                      <a:r>
                        <a:rPr lang="ru-RU" sz="1200" b="0" u="none" strike="noStrike" dirty="0" err="1">
                          <a:solidFill>
                            <a:schemeClr val="tx1"/>
                          </a:solidFill>
                          <a:effectLst/>
                          <a:latin typeface="Times New Roman" panose="02020603050405020304" pitchFamily="18" charset="0"/>
                          <a:cs typeface="Times New Roman" panose="02020603050405020304" pitchFamily="18" charset="0"/>
                        </a:rPr>
                        <a:t>уп</a:t>
                      </a:r>
                      <a:r>
                        <a:rPr lang="ru-RU" sz="1200" b="0" u="none" strike="noStrike" dirty="0">
                          <a:solidFill>
                            <a:schemeClr val="tx1"/>
                          </a:solidFill>
                          <a:effectLst/>
                          <a:latin typeface="Times New Roman" panose="02020603050405020304" pitchFamily="18" charset="0"/>
                          <a:cs typeface="Times New Roman" panose="02020603050405020304" pitchFamily="18" charset="0"/>
                        </a:rPr>
                        <a:t>.)</a:t>
                      </a:r>
                      <a:endParaRPr lang="ru-RU"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200" b="1" u="none" strike="noStrike" dirty="0">
                          <a:solidFill>
                            <a:schemeClr val="tx1"/>
                          </a:solidFill>
                          <a:effectLst/>
                          <a:latin typeface="Times New Roman" panose="02020603050405020304" pitchFamily="18" charset="0"/>
                          <a:cs typeface="Times New Roman" panose="02020603050405020304" pitchFamily="18" charset="0"/>
                        </a:rPr>
                        <a:t>26 140</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200" b="1" u="none" strike="noStrike" dirty="0">
                          <a:solidFill>
                            <a:schemeClr val="tx1"/>
                          </a:solidFill>
                          <a:effectLst/>
                          <a:latin typeface="Times New Roman" panose="02020603050405020304" pitchFamily="18" charset="0"/>
                          <a:cs typeface="Times New Roman" panose="02020603050405020304" pitchFamily="18" charset="0"/>
                        </a:rPr>
                        <a:t>43 837</a:t>
                      </a: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Прямоугольник 5"/>
          <p:cNvSpPr/>
          <p:nvPr/>
        </p:nvSpPr>
        <p:spPr>
          <a:xfrm>
            <a:off x="3491880" y="1425374"/>
            <a:ext cx="5580714" cy="2003625"/>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4" name="Номер слайда 13"/>
          <p:cNvSpPr>
            <a:spLocks noGrp="1"/>
          </p:cNvSpPr>
          <p:nvPr>
            <p:ph type="sldNum" sz="quarter" idx="12"/>
          </p:nvPr>
        </p:nvSpPr>
        <p:spPr/>
        <p:txBody>
          <a:bodyPr/>
          <a:lstStyle/>
          <a:p>
            <a:fld id="{725C68B6-61C2-468F-89AB-4B9F7531AA68}" type="slidenum">
              <a:rPr lang="ru-RU" smtClean="0"/>
              <a:pPr/>
              <a:t>12</a:t>
            </a:fld>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3" y="0"/>
            <a:ext cx="661804" cy="1052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5244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rot="16200000">
            <a:off x="8227377" y="6044960"/>
            <a:ext cx="1315721" cy="365125"/>
          </a:xfrm>
        </p:spPr>
        <p:txBody>
          <a:bodyPr/>
          <a:lstStyle/>
          <a:p>
            <a:fld id="{725C68B6-61C2-468F-89AB-4B9F7531AA68}" type="slidenum">
              <a:rPr lang="ru-RU" smtClean="0"/>
              <a:pPr/>
              <a:t>13</a:t>
            </a:fld>
            <a:endParaRPr lang="ru-RU" dirty="0"/>
          </a:p>
        </p:txBody>
      </p:sp>
      <p:sp>
        <p:nvSpPr>
          <p:cNvPr id="3" name="TextBox 2"/>
          <p:cNvSpPr txBox="1"/>
          <p:nvPr/>
        </p:nvSpPr>
        <p:spPr>
          <a:xfrm>
            <a:off x="72008" y="116632"/>
            <a:ext cx="9036496" cy="707886"/>
          </a:xfrm>
          <a:prstGeom prst="rect">
            <a:avLst/>
          </a:prstGeom>
          <a:noFill/>
        </p:spPr>
        <p:txBody>
          <a:bodyPr wrap="square" rtlCol="0">
            <a:spAutoFit/>
          </a:bodyPr>
          <a:lstStyle/>
          <a:p>
            <a:pPr algn="ctr"/>
            <a:r>
              <a:rPr lang="ru-RU" sz="2000" b="1" dirty="0">
                <a:solidFill>
                  <a:schemeClr val="accent2">
                    <a:lumMod val="50000"/>
                  </a:schemeClr>
                </a:solidFill>
              </a:rPr>
              <a:t>Актуальные проблемы, </a:t>
            </a:r>
            <a:endParaRPr lang="ru-RU" sz="2000" b="1" dirty="0" smtClean="0">
              <a:solidFill>
                <a:schemeClr val="accent2">
                  <a:lumMod val="50000"/>
                </a:schemeClr>
              </a:solidFill>
            </a:endParaRPr>
          </a:p>
          <a:p>
            <a:pPr algn="ctr"/>
            <a:r>
              <a:rPr lang="ru-RU" sz="2000" b="1" dirty="0" smtClean="0">
                <a:solidFill>
                  <a:schemeClr val="accent2">
                    <a:lumMod val="50000"/>
                  </a:schemeClr>
                </a:solidFill>
              </a:rPr>
              <a:t>влияющие </a:t>
            </a:r>
            <a:r>
              <a:rPr lang="ru-RU" sz="2000" b="1" dirty="0">
                <a:solidFill>
                  <a:schemeClr val="accent2">
                    <a:lumMod val="50000"/>
                  </a:schemeClr>
                </a:solidFill>
              </a:rPr>
              <a:t>на доступность обезболивающей терапии</a:t>
            </a:r>
          </a:p>
        </p:txBody>
      </p:sp>
      <p:sp>
        <p:nvSpPr>
          <p:cNvPr id="6" name="Стрелка вправо 5"/>
          <p:cNvSpPr/>
          <p:nvPr/>
        </p:nvSpPr>
        <p:spPr>
          <a:xfrm>
            <a:off x="151507" y="1271085"/>
            <a:ext cx="432048" cy="448158"/>
          </a:xfrm>
          <a:prstGeom prst="right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0" name="Прямоугольник 9"/>
          <p:cNvSpPr/>
          <p:nvPr/>
        </p:nvSpPr>
        <p:spPr>
          <a:xfrm>
            <a:off x="683568" y="1106583"/>
            <a:ext cx="8208912" cy="615225"/>
          </a:xfrm>
          <a:prstGeom prst="rect">
            <a:avLst/>
          </a:prstGeom>
          <a:noFill/>
          <a:ln w="12700"/>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1" name="Прямоугольник 10"/>
          <p:cNvSpPr/>
          <p:nvPr/>
        </p:nvSpPr>
        <p:spPr>
          <a:xfrm>
            <a:off x="683568" y="2003873"/>
            <a:ext cx="8208912" cy="1613524"/>
          </a:xfrm>
          <a:prstGeom prst="rect">
            <a:avLst/>
          </a:prstGeom>
          <a:noFill/>
          <a:ln w="12700"/>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4" name="Прямоугольник 13"/>
          <p:cNvSpPr/>
          <p:nvPr/>
        </p:nvSpPr>
        <p:spPr>
          <a:xfrm>
            <a:off x="755576" y="1026730"/>
            <a:ext cx="8064896" cy="584775"/>
          </a:xfrm>
          <a:prstGeom prst="rect">
            <a:avLst/>
          </a:prstGeom>
        </p:spPr>
        <p:txBody>
          <a:bodyPr wrap="square">
            <a:spAutoFit/>
          </a:bodyPr>
          <a:lstStyle/>
          <a:p>
            <a:pPr lvl="0" algn="just">
              <a:buClr>
                <a:srgbClr val="FF0000"/>
              </a:buClr>
            </a:pPr>
            <a:r>
              <a:rPr lang="ru-RU" sz="1600" dirty="0">
                <a:latin typeface="Times New Roman" panose="02020603050405020304" pitchFamily="18" charset="0"/>
                <a:ea typeface="Calibri" panose="020F0502020204030204" pitchFamily="34" charset="0"/>
              </a:rPr>
              <a:t>отсутствие у врачей знаний по фармакотерапии хронического болевого синдрома у онкологических больных</a:t>
            </a:r>
            <a:endParaRPr lang="ru-RU" sz="1600" dirty="0">
              <a:solidFill>
                <a:prstClr val="black"/>
              </a:solidFill>
            </a:endParaRPr>
          </a:p>
        </p:txBody>
      </p:sp>
      <p:pic>
        <p:nvPicPr>
          <p:cNvPr id="21" name="Picture 4" descr=" Государственный Герб России "/>
          <p:cNvPicPr>
            <a:picLocks noChangeAspect="1" noChangeArrowheads="1"/>
          </p:cNvPicPr>
          <p:nvPr/>
        </p:nvPicPr>
        <p:blipFill>
          <a:blip r:embed="rId2" cstate="print"/>
          <a:srcRect/>
          <a:stretch>
            <a:fillRect/>
          </a:stretch>
        </p:blipFill>
        <p:spPr bwMode="auto">
          <a:xfrm>
            <a:off x="-5282" y="-1"/>
            <a:ext cx="616842" cy="968529"/>
          </a:xfrm>
          <a:prstGeom prst="rect">
            <a:avLst/>
          </a:prstGeom>
          <a:noFill/>
        </p:spPr>
      </p:pic>
      <p:sp>
        <p:nvSpPr>
          <p:cNvPr id="4" name="Прямоугольник 3"/>
          <p:cNvSpPr/>
          <p:nvPr/>
        </p:nvSpPr>
        <p:spPr>
          <a:xfrm>
            <a:off x="736906" y="1965693"/>
            <a:ext cx="8064896" cy="1569660"/>
          </a:xfrm>
          <a:prstGeom prst="rect">
            <a:avLst/>
          </a:prstGeom>
        </p:spPr>
        <p:txBody>
          <a:bodyPr wrap="square">
            <a:spAutoFit/>
          </a:bodyPr>
          <a:lstStyle/>
          <a:p>
            <a:r>
              <a:rPr lang="ru-RU" sz="1600" dirty="0">
                <a:latin typeface="Times New Roman" panose="02020603050405020304" pitchFamily="18" charset="0"/>
                <a:ea typeface="Calibri" panose="020F0502020204030204" pitchFamily="34" charset="0"/>
              </a:rPr>
              <a:t>несоблюдение правил приказа Министерства здравоохранения Российской Федерации от 20.12.2012 № 1175н «Об утверждении порядка назначения и выписывания лекарственных препаратов, а также форм рецептурных бланков на лекарственные препараты, порядка оформления указанных бланков, их учета и  хранения»  в части назначения и выписывания наркотических средств и психотропных веществ при первичном приеме   врача и на дому</a:t>
            </a:r>
            <a:endParaRPr lang="ru-RU" sz="1600" dirty="0"/>
          </a:p>
        </p:txBody>
      </p:sp>
      <p:sp>
        <p:nvSpPr>
          <p:cNvPr id="22" name="Прямоугольник 21"/>
          <p:cNvSpPr/>
          <p:nvPr/>
        </p:nvSpPr>
        <p:spPr>
          <a:xfrm>
            <a:off x="755576" y="4079992"/>
            <a:ext cx="7848872" cy="830997"/>
          </a:xfrm>
          <a:prstGeom prst="rect">
            <a:avLst/>
          </a:prstGeom>
        </p:spPr>
        <p:txBody>
          <a:bodyPr wrap="square">
            <a:spAutoFit/>
          </a:bodyPr>
          <a:lstStyle/>
          <a:p>
            <a:pPr algn="just"/>
            <a:r>
              <a:rPr lang="ru-RU" sz="1600" dirty="0">
                <a:latin typeface="Times New Roman" panose="02020603050405020304" pitchFamily="18" charset="0"/>
                <a:ea typeface="Calibri" panose="020F0502020204030204" pitchFamily="34" charset="0"/>
              </a:rPr>
              <a:t>отсутствие закрепления стационарного учреждения за аптечным учреждением (организацией) в целях обеспечения выписанного рецепта, выданного при выписке пациента</a:t>
            </a:r>
            <a:endParaRPr lang="ru-RU" sz="1600" dirty="0"/>
          </a:p>
        </p:txBody>
      </p:sp>
      <p:sp>
        <p:nvSpPr>
          <p:cNvPr id="23" name="Прямоугольник 22"/>
          <p:cNvSpPr/>
          <p:nvPr/>
        </p:nvSpPr>
        <p:spPr>
          <a:xfrm>
            <a:off x="827584" y="5652927"/>
            <a:ext cx="8064896" cy="584775"/>
          </a:xfrm>
          <a:prstGeom prst="rect">
            <a:avLst/>
          </a:prstGeom>
        </p:spPr>
        <p:txBody>
          <a:bodyPr wrap="square">
            <a:spAutoFit/>
          </a:bodyPr>
          <a:lstStyle/>
          <a:p>
            <a:r>
              <a:rPr lang="ru-RU" sz="1600" dirty="0">
                <a:latin typeface="Times New Roman" panose="02020603050405020304" pitchFamily="18" charset="0"/>
                <a:ea typeface="Calibri" panose="020F0502020204030204" pitchFamily="34" charset="0"/>
              </a:rPr>
              <a:t>незнание ассортимента наркотических препаратов, в том числе имеющихся в аптечных организациях и на аптечных складах</a:t>
            </a:r>
            <a:endParaRPr lang="ru-RU" sz="1600" dirty="0"/>
          </a:p>
        </p:txBody>
      </p:sp>
      <p:sp>
        <p:nvSpPr>
          <p:cNvPr id="24" name="Стрелка вправо 23"/>
          <p:cNvSpPr/>
          <p:nvPr/>
        </p:nvSpPr>
        <p:spPr>
          <a:xfrm>
            <a:off x="151507" y="2540665"/>
            <a:ext cx="432048" cy="448158"/>
          </a:xfrm>
          <a:prstGeom prst="right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5" name="Стрелка вправо 24"/>
          <p:cNvSpPr/>
          <p:nvPr/>
        </p:nvSpPr>
        <p:spPr>
          <a:xfrm>
            <a:off x="151507" y="4149080"/>
            <a:ext cx="432048" cy="448158"/>
          </a:xfrm>
          <a:prstGeom prst="right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6" name="Стрелка вправо 25"/>
          <p:cNvSpPr/>
          <p:nvPr/>
        </p:nvSpPr>
        <p:spPr>
          <a:xfrm>
            <a:off x="151507" y="5791925"/>
            <a:ext cx="432048" cy="448158"/>
          </a:xfrm>
          <a:prstGeom prst="right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7" name="Прямоугольник 26"/>
          <p:cNvSpPr/>
          <p:nvPr/>
        </p:nvSpPr>
        <p:spPr>
          <a:xfrm>
            <a:off x="664898" y="4025317"/>
            <a:ext cx="8208912" cy="940348"/>
          </a:xfrm>
          <a:prstGeom prst="rect">
            <a:avLst/>
          </a:prstGeom>
          <a:noFill/>
          <a:ln w="12700"/>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28" name="Прямоугольник 27"/>
          <p:cNvSpPr/>
          <p:nvPr/>
        </p:nvSpPr>
        <p:spPr>
          <a:xfrm>
            <a:off x="664898" y="5545830"/>
            <a:ext cx="8208912" cy="940348"/>
          </a:xfrm>
          <a:prstGeom prst="rect">
            <a:avLst/>
          </a:prstGeom>
          <a:noFill/>
          <a:ln w="12700"/>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43238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checkerboard(across)">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504" y="2204864"/>
            <a:ext cx="8856983" cy="923330"/>
          </a:xfrm>
          <a:prstGeom prst="rect">
            <a:avLst/>
          </a:prstGeom>
          <a:noFill/>
        </p:spPr>
        <p:txBody>
          <a:bodyPr wrap="square" rtlCol="0">
            <a:spAutoFit/>
          </a:bodyPr>
          <a:lstStyle/>
          <a:p>
            <a:pPr algn="ctr"/>
            <a:r>
              <a:rPr lang="ru-RU" sz="5400" b="1" dirty="0" smtClean="0">
                <a:solidFill>
                  <a:srgbClr val="FF0000"/>
                </a:solidFill>
                <a:latin typeface="Arial" panose="020B0604020202020204" pitchFamily="34" charset="0"/>
                <a:cs typeface="Arial" panose="020B0604020202020204" pitchFamily="34" charset="0"/>
              </a:rPr>
              <a:t>Спасибо за внимание!</a:t>
            </a:r>
            <a:endParaRPr lang="ru-RU" sz="5400" b="1" dirty="0">
              <a:solidFill>
                <a:srgbClr val="FF0000"/>
              </a:solidFill>
              <a:latin typeface="Arial" panose="020B0604020202020204" pitchFamily="34" charset="0"/>
              <a:cs typeface="Arial" panose="020B0604020202020204" pitchFamily="34" charset="0"/>
            </a:endParaRPr>
          </a:p>
        </p:txBody>
      </p:sp>
      <p:sp>
        <p:nvSpPr>
          <p:cNvPr id="7" name="TextBox 16"/>
          <p:cNvSpPr txBox="1">
            <a:spLocks noChangeArrowheads="1"/>
          </p:cNvSpPr>
          <p:nvPr/>
        </p:nvSpPr>
        <p:spPr bwMode="auto">
          <a:xfrm>
            <a:off x="18652" y="3789040"/>
            <a:ext cx="9144000" cy="892552"/>
          </a:xfrm>
          <a:prstGeom prst="rect">
            <a:avLst/>
          </a:prstGeom>
          <a:noFill/>
          <a:ln w="9525">
            <a:noFill/>
            <a:miter lim="800000"/>
            <a:headEnd/>
            <a:tailEnd/>
          </a:ln>
        </p:spPr>
        <p:txBody>
          <a:bodyPr wrap="square">
            <a:spAutoFit/>
          </a:bodyPr>
          <a:lstStyle/>
          <a:p>
            <a:pPr algn="ctr"/>
            <a:r>
              <a:rPr lang="en-US" sz="2600" b="1" dirty="0" smtClean="0">
                <a:solidFill>
                  <a:schemeClr val="accent2">
                    <a:lumMod val="50000"/>
                  </a:schemeClr>
                </a:solidFill>
                <a:latin typeface="Arial" pitchFamily="34" charset="0"/>
                <a:cs typeface="Arial" pitchFamily="34" charset="0"/>
              </a:rPr>
              <a:t>KrupnovaIV@roszdravnadzor.ru</a:t>
            </a:r>
          </a:p>
          <a:p>
            <a:pPr algn="ctr"/>
            <a:r>
              <a:rPr lang="en-US" sz="2600" b="1" dirty="0" smtClean="0">
                <a:solidFill>
                  <a:schemeClr val="accent2">
                    <a:lumMod val="50000"/>
                  </a:schemeClr>
                </a:solidFill>
                <a:latin typeface="Arial" pitchFamily="34" charset="0"/>
                <a:cs typeface="Arial" pitchFamily="34" charset="0"/>
              </a:rPr>
              <a:t>(499) 578-02-10</a:t>
            </a:r>
            <a:endParaRPr lang="ru-RU" sz="2600" b="1" dirty="0">
              <a:solidFill>
                <a:schemeClr val="accent2">
                  <a:lumMod val="50000"/>
                </a:schemeClr>
              </a:solidFill>
              <a:latin typeface="Arial" pitchFamily="34" charset="0"/>
              <a:cs typeface="Arial" pitchFamily="34" charset="0"/>
            </a:endParaRPr>
          </a:p>
        </p:txBody>
      </p:sp>
      <p:pic>
        <p:nvPicPr>
          <p:cNvPr id="6" name="Picture 4" descr=" Государственный Герб России "/>
          <p:cNvPicPr>
            <a:picLocks noChangeAspect="1" noChangeArrowheads="1"/>
          </p:cNvPicPr>
          <p:nvPr/>
        </p:nvPicPr>
        <p:blipFill>
          <a:blip r:embed="rId2" cstate="print"/>
          <a:srcRect/>
          <a:stretch>
            <a:fillRect/>
          </a:stretch>
        </p:blipFill>
        <p:spPr bwMode="auto">
          <a:xfrm>
            <a:off x="-5282" y="-1"/>
            <a:ext cx="616842" cy="968529"/>
          </a:xfrm>
          <a:prstGeom prst="rect">
            <a:avLst/>
          </a:prstGeom>
          <a:noFill/>
        </p:spPr>
      </p:pic>
    </p:spTree>
    <p:extLst>
      <p:ext uri="{BB962C8B-B14F-4D97-AF65-F5344CB8AC3E}">
        <p14:creationId xmlns:p14="http://schemas.microsoft.com/office/powerpoint/2010/main" val="3058764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a:t>
            </a:fld>
            <a:endParaRPr lang="ru-RU"/>
          </a:p>
        </p:txBody>
      </p:sp>
      <p:sp>
        <p:nvSpPr>
          <p:cNvPr id="4" name="TextBox 3"/>
          <p:cNvSpPr txBox="1"/>
          <p:nvPr/>
        </p:nvSpPr>
        <p:spPr>
          <a:xfrm>
            <a:off x="530739" y="188640"/>
            <a:ext cx="8352927" cy="400110"/>
          </a:xfrm>
          <a:prstGeom prst="rect">
            <a:avLst/>
          </a:prstGeom>
          <a:noFill/>
        </p:spPr>
        <p:txBody>
          <a:bodyPr wrap="square" rtlCol="0">
            <a:spAutoFit/>
          </a:bodyPr>
          <a:lstStyle/>
          <a:p>
            <a:pPr algn="ctr"/>
            <a:r>
              <a:rPr lang="ru-RU" sz="2000" b="1" dirty="0" smtClean="0">
                <a:solidFill>
                  <a:schemeClr val="accent2">
                    <a:lumMod val="50000"/>
                  </a:schemeClr>
                </a:solidFill>
              </a:rPr>
              <a:t>Паллиативная медицинская помощь</a:t>
            </a:r>
            <a:endParaRPr lang="ru-RU" sz="2000" b="1" dirty="0">
              <a:solidFill>
                <a:schemeClr val="accent2">
                  <a:lumMod val="50000"/>
                </a:schemeClr>
              </a:solidFill>
            </a:endParaRPr>
          </a:p>
        </p:txBody>
      </p:sp>
      <p:pic>
        <p:nvPicPr>
          <p:cNvPr id="7"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
        <p:nvSpPr>
          <p:cNvPr id="9" name="TextBox 8"/>
          <p:cNvSpPr txBox="1"/>
          <p:nvPr/>
        </p:nvSpPr>
        <p:spPr>
          <a:xfrm>
            <a:off x="107504" y="3466081"/>
            <a:ext cx="2498417" cy="3293209"/>
          </a:xfrm>
          <a:prstGeom prst="rect">
            <a:avLst/>
          </a:prstGeom>
          <a:solidFill>
            <a:srgbClr val="CCECFF"/>
          </a:solidFill>
        </p:spPr>
        <p:txBody>
          <a:bodyPr wrap="square" rtlCol="0">
            <a:spAutoFit/>
          </a:bodyPr>
          <a:lstStyle/>
          <a:p>
            <a:r>
              <a:rPr lang="ru-RU" sz="1600" b="1" u="sng" dirty="0">
                <a:latin typeface="Times New Roman" pitchFamily="18" charset="0"/>
                <a:cs typeface="Times New Roman" pitchFamily="18" charset="0"/>
              </a:rPr>
              <a:t>Основной целью паллиативной медицинской помощи является эффективное и своевременное избавление от боли и облегчение других тяжелых проявлений заболевания в целях улучшения качества жизни неизлечимо больных лиц до момента их смерти</a:t>
            </a:r>
          </a:p>
        </p:txBody>
      </p:sp>
      <p:sp>
        <p:nvSpPr>
          <p:cNvPr id="19" name="TextBox 18"/>
          <p:cNvSpPr txBox="1"/>
          <p:nvPr/>
        </p:nvSpPr>
        <p:spPr>
          <a:xfrm>
            <a:off x="293372" y="841194"/>
            <a:ext cx="8606548" cy="2554545"/>
          </a:xfrm>
          <a:prstGeom prst="rect">
            <a:avLst/>
          </a:prstGeom>
          <a:noFill/>
          <a:ln>
            <a:solidFill>
              <a:srgbClr val="FF3300"/>
            </a:solidFill>
          </a:ln>
        </p:spPr>
        <p:txBody>
          <a:bodyPr wrap="square" rtlCol="0">
            <a:spAutoFit/>
          </a:bodyPr>
          <a:lstStyle/>
          <a:p>
            <a:pPr algn="just"/>
            <a:r>
              <a:rPr lang="ru-RU" sz="1600" b="1" dirty="0" smtClean="0">
                <a:solidFill>
                  <a:srgbClr val="C00000"/>
                </a:solidFill>
              </a:rPr>
              <a:t>Паллиативная </a:t>
            </a:r>
            <a:r>
              <a:rPr lang="ru-RU" sz="1600" b="1" dirty="0">
                <a:solidFill>
                  <a:srgbClr val="C00000"/>
                </a:solidFill>
              </a:rPr>
              <a:t>медицинская помощь </a:t>
            </a:r>
            <a:r>
              <a:rPr lang="ru-RU" sz="1600" dirty="0" smtClean="0"/>
              <a:t>- комплекс </a:t>
            </a:r>
            <a:r>
              <a:rPr lang="ru-RU" sz="1600" dirty="0"/>
              <a:t>медицинских вмешательств, направленных на избавление от боли и облегчение других тяжелых проявлений заболевания, в целях улучшения качества жизни неизлечимо больных граждан.</a:t>
            </a:r>
          </a:p>
          <a:p>
            <a:pPr algn="just"/>
            <a:endParaRPr lang="ru-RU" sz="1600" dirty="0" smtClean="0"/>
          </a:p>
          <a:p>
            <a:pPr algn="just"/>
            <a:r>
              <a:rPr lang="ru-RU" sz="1600" dirty="0" smtClean="0"/>
              <a:t>Паллиативная </a:t>
            </a:r>
            <a:r>
              <a:rPr lang="ru-RU" sz="1600" dirty="0"/>
              <a:t>медицинская помощь может оказываться в амбулаторных условиях и стационарных условиях медицинскими работниками, прошедшими обучение по оказанию такой </a:t>
            </a:r>
            <a:r>
              <a:rPr lang="ru-RU" sz="1600" dirty="0" smtClean="0"/>
              <a:t>помощи </a:t>
            </a:r>
          </a:p>
          <a:p>
            <a:pPr algn="ctr"/>
            <a:r>
              <a:rPr lang="ru-RU" sz="1600" b="1" dirty="0" smtClean="0"/>
              <a:t>(ст. 36 Федерального закона </a:t>
            </a:r>
            <a:r>
              <a:rPr lang="ru-RU" sz="1600" b="1" dirty="0"/>
              <a:t>от 21.11.2011 </a:t>
            </a:r>
            <a:r>
              <a:rPr lang="ru-RU" sz="1600" b="1" dirty="0" smtClean="0"/>
              <a:t>№ </a:t>
            </a:r>
            <a:r>
              <a:rPr lang="ru-RU" sz="1600" b="1" dirty="0"/>
              <a:t>323-ФЗ</a:t>
            </a:r>
          </a:p>
          <a:p>
            <a:pPr algn="ctr"/>
            <a:r>
              <a:rPr lang="ru-RU" sz="1600" b="1" dirty="0" smtClean="0"/>
              <a:t>«Об </a:t>
            </a:r>
            <a:r>
              <a:rPr lang="ru-RU" sz="1600" b="1" dirty="0"/>
              <a:t>основах охраны здоровья граждан в Российской </a:t>
            </a:r>
            <a:r>
              <a:rPr lang="ru-RU" sz="1600" b="1" dirty="0" smtClean="0"/>
              <a:t>Федерации»)</a:t>
            </a:r>
            <a:endParaRPr lang="ru-RU" sz="1600" b="1" dirty="0"/>
          </a:p>
          <a:p>
            <a:endParaRPr lang="ru-RU" sz="1600" dirty="0"/>
          </a:p>
        </p:txBody>
      </p:sp>
      <p:sp>
        <p:nvSpPr>
          <p:cNvPr id="3" name="Прямоугольник 2"/>
          <p:cNvSpPr/>
          <p:nvPr/>
        </p:nvSpPr>
        <p:spPr>
          <a:xfrm>
            <a:off x="2790055" y="5410199"/>
            <a:ext cx="6093611" cy="1446550"/>
          </a:xfrm>
          <a:prstGeom prst="rect">
            <a:avLst/>
          </a:prstGeom>
        </p:spPr>
        <p:txBody>
          <a:bodyPr wrap="square">
            <a:spAutoFit/>
          </a:bodyPr>
          <a:lstStyle/>
          <a:p>
            <a:pPr algn="just"/>
            <a:r>
              <a:rPr lang="ru-RU" sz="1400" b="1" i="1" dirty="0" smtClean="0">
                <a:solidFill>
                  <a:srgbClr val="C00000"/>
                </a:solidFill>
                <a:latin typeface="Arial" panose="020B0604020202020204" pitchFamily="34" charset="0"/>
              </a:rPr>
              <a:t>** </a:t>
            </a:r>
            <a:r>
              <a:rPr lang="ru-RU" sz="1400" i="1" dirty="0" smtClean="0">
                <a:latin typeface="Arial" panose="020B0604020202020204" pitchFamily="34" charset="0"/>
              </a:rPr>
              <a:t>приказ </a:t>
            </a:r>
            <a:r>
              <a:rPr lang="ru-RU" sz="1400" i="1" dirty="0">
                <a:latin typeface="Arial" panose="020B0604020202020204" pitchFamily="34" charset="0"/>
              </a:rPr>
              <a:t>Минздрава России от 20.12.2012 </a:t>
            </a:r>
            <a:r>
              <a:rPr lang="ru-RU" sz="1400" i="1" dirty="0" smtClean="0">
                <a:latin typeface="Arial" panose="020B0604020202020204" pitchFamily="34" charset="0"/>
              </a:rPr>
              <a:t>№ </a:t>
            </a:r>
            <a:r>
              <a:rPr lang="ru-RU" sz="1400" i="1" dirty="0">
                <a:latin typeface="Arial" panose="020B0604020202020204" pitchFamily="34" charset="0"/>
              </a:rPr>
              <a:t>1175н</a:t>
            </a:r>
          </a:p>
          <a:p>
            <a:pPr algn="just"/>
            <a:r>
              <a:rPr lang="ru-RU" sz="1400" dirty="0" smtClean="0">
                <a:latin typeface="Arial" panose="020B0604020202020204" pitchFamily="34" charset="0"/>
              </a:rPr>
              <a:t>«Об </a:t>
            </a:r>
            <a:r>
              <a:rPr lang="ru-RU" sz="1400" dirty="0">
                <a:latin typeface="Arial" panose="020B0604020202020204" pitchFamily="34" charset="0"/>
              </a:rPr>
              <a:t>утверждении порядка назначения и выписывания лекарственных препаратов, а также форм рецептурных бланков на лекарственные препараты, порядка оформления указанных бланков, их учета и </a:t>
            </a:r>
            <a:r>
              <a:rPr lang="ru-RU" sz="1400" dirty="0" smtClean="0">
                <a:latin typeface="Arial" panose="020B0604020202020204" pitchFamily="34" charset="0"/>
              </a:rPr>
              <a:t>хранения»</a:t>
            </a:r>
          </a:p>
          <a:p>
            <a:pPr algn="just"/>
            <a:endParaRPr lang="ru-RU" dirty="0">
              <a:latin typeface="Arial" panose="020B0604020202020204" pitchFamily="34" charset="0"/>
            </a:endParaRPr>
          </a:p>
        </p:txBody>
      </p:sp>
      <p:sp>
        <p:nvSpPr>
          <p:cNvPr id="5" name="Стрелка вниз 4"/>
          <p:cNvSpPr/>
          <p:nvPr/>
        </p:nvSpPr>
        <p:spPr>
          <a:xfrm>
            <a:off x="4200602" y="2464939"/>
            <a:ext cx="792088" cy="13817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699792" y="3395739"/>
            <a:ext cx="6183874" cy="3304186"/>
          </a:xfrm>
          <a:prstGeom prst="rect">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2771800" y="3466081"/>
            <a:ext cx="6048672" cy="738664"/>
          </a:xfrm>
          <a:prstGeom prst="rect">
            <a:avLst/>
          </a:prstGeom>
        </p:spPr>
        <p:txBody>
          <a:bodyPr wrap="square">
            <a:spAutoFit/>
          </a:bodyPr>
          <a:lstStyle/>
          <a:p>
            <a:pPr algn="just"/>
            <a:r>
              <a:rPr lang="ru-RU" sz="1400" b="1" dirty="0" smtClean="0">
                <a:solidFill>
                  <a:srgbClr val="C00000"/>
                </a:solidFill>
              </a:rPr>
              <a:t>** </a:t>
            </a:r>
            <a:r>
              <a:rPr lang="ru-RU" sz="1400" i="1" dirty="0" smtClean="0"/>
              <a:t>приказ </a:t>
            </a:r>
            <a:r>
              <a:rPr lang="ru-RU" sz="1400" i="1" dirty="0"/>
              <a:t>Минздрава России от 14.04.2015 </a:t>
            </a:r>
            <a:r>
              <a:rPr lang="ru-RU" sz="1400" i="1" dirty="0" smtClean="0"/>
              <a:t>№ </a:t>
            </a:r>
            <a:r>
              <a:rPr lang="ru-RU" sz="1400" i="1" dirty="0"/>
              <a:t>187н</a:t>
            </a:r>
          </a:p>
          <a:p>
            <a:pPr algn="just"/>
            <a:r>
              <a:rPr lang="ru-RU" sz="1400" dirty="0" smtClean="0"/>
              <a:t>«Об </a:t>
            </a:r>
            <a:r>
              <a:rPr lang="ru-RU" sz="1400" dirty="0"/>
              <a:t>утверждении Порядка оказания паллиативной медицинской помощи взрослому </a:t>
            </a:r>
            <a:r>
              <a:rPr lang="ru-RU" sz="1400" dirty="0" smtClean="0"/>
              <a:t>населению»</a:t>
            </a:r>
            <a:endParaRPr lang="ru-RU" sz="1400" dirty="0"/>
          </a:p>
        </p:txBody>
      </p:sp>
      <p:sp>
        <p:nvSpPr>
          <p:cNvPr id="12" name="Прямоугольник 11"/>
          <p:cNvSpPr/>
          <p:nvPr/>
        </p:nvSpPr>
        <p:spPr>
          <a:xfrm>
            <a:off x="2790055" y="4773155"/>
            <a:ext cx="5984627" cy="738664"/>
          </a:xfrm>
          <a:prstGeom prst="rect">
            <a:avLst/>
          </a:prstGeom>
        </p:spPr>
        <p:txBody>
          <a:bodyPr wrap="square">
            <a:spAutoFit/>
          </a:bodyPr>
          <a:lstStyle/>
          <a:p>
            <a:pPr algn="just"/>
            <a:r>
              <a:rPr lang="ru-RU" sz="1400" b="1" dirty="0" smtClean="0">
                <a:solidFill>
                  <a:srgbClr val="C00000"/>
                </a:solidFill>
              </a:rPr>
              <a:t>**</a:t>
            </a:r>
            <a:r>
              <a:rPr lang="ru-RU" sz="1400" dirty="0" smtClean="0"/>
              <a:t> </a:t>
            </a:r>
            <a:r>
              <a:rPr lang="ru-RU" sz="1400" i="1" dirty="0" smtClean="0"/>
              <a:t>приказ </a:t>
            </a:r>
            <a:r>
              <a:rPr lang="ru-RU" sz="1400" i="1" dirty="0" err="1"/>
              <a:t>Минздравсоцразвития</a:t>
            </a:r>
            <a:r>
              <a:rPr lang="ru-RU" sz="1400" i="1" dirty="0"/>
              <a:t> </a:t>
            </a:r>
            <a:r>
              <a:rPr lang="ru-RU" sz="1400" i="1" dirty="0" smtClean="0"/>
              <a:t>России </a:t>
            </a:r>
            <a:r>
              <a:rPr lang="ru-RU" sz="1400" i="1" dirty="0"/>
              <a:t>от 17.09.2007 </a:t>
            </a:r>
            <a:r>
              <a:rPr lang="ru-RU" sz="1400" i="1" dirty="0" smtClean="0"/>
              <a:t>№ 610</a:t>
            </a:r>
            <a:r>
              <a:rPr lang="ru-RU" sz="1400" dirty="0" smtClean="0"/>
              <a:t>                      «О </a:t>
            </a:r>
            <a:r>
              <a:rPr lang="ru-RU" sz="1400" dirty="0"/>
              <a:t>мерах по организации оказания паллиативной помощи больным </a:t>
            </a:r>
            <a:r>
              <a:rPr lang="ru-RU" sz="1400" dirty="0" smtClean="0"/>
              <a:t>ВИЧ-инфекцией»</a:t>
            </a:r>
            <a:endParaRPr lang="ru-RU" sz="1400" dirty="0"/>
          </a:p>
        </p:txBody>
      </p:sp>
      <p:sp>
        <p:nvSpPr>
          <p:cNvPr id="13" name="Прямоугольник 12"/>
          <p:cNvSpPr/>
          <p:nvPr/>
        </p:nvSpPr>
        <p:spPr>
          <a:xfrm>
            <a:off x="2771800" y="4116954"/>
            <a:ext cx="6002883" cy="738664"/>
          </a:xfrm>
          <a:prstGeom prst="rect">
            <a:avLst/>
          </a:prstGeom>
        </p:spPr>
        <p:txBody>
          <a:bodyPr wrap="square">
            <a:spAutoFit/>
          </a:bodyPr>
          <a:lstStyle/>
          <a:p>
            <a:pPr algn="just"/>
            <a:r>
              <a:rPr lang="ru-RU" sz="1400" b="1" dirty="0" smtClean="0">
                <a:solidFill>
                  <a:srgbClr val="C00000"/>
                </a:solidFill>
              </a:rPr>
              <a:t>**</a:t>
            </a:r>
            <a:r>
              <a:rPr lang="ru-RU" sz="1400" dirty="0" smtClean="0"/>
              <a:t> </a:t>
            </a:r>
            <a:r>
              <a:rPr lang="ru-RU" sz="1400" i="1" dirty="0" smtClean="0"/>
              <a:t>приказ </a:t>
            </a:r>
            <a:r>
              <a:rPr lang="ru-RU" sz="1400" i="1" dirty="0"/>
              <a:t>Минздрава России от 14.04.2015 </a:t>
            </a:r>
            <a:r>
              <a:rPr lang="ru-RU" sz="1400" i="1" dirty="0" smtClean="0"/>
              <a:t>№ </a:t>
            </a:r>
            <a:r>
              <a:rPr lang="ru-RU" sz="1400" i="1" dirty="0"/>
              <a:t>193н</a:t>
            </a:r>
          </a:p>
          <a:p>
            <a:pPr algn="just"/>
            <a:r>
              <a:rPr lang="ru-RU" sz="1400" dirty="0" smtClean="0"/>
              <a:t>«Об </a:t>
            </a:r>
            <a:r>
              <a:rPr lang="ru-RU" sz="1400" dirty="0"/>
              <a:t>утверждении Порядка оказания паллиативной медицинской помощи </a:t>
            </a:r>
            <a:r>
              <a:rPr lang="ru-RU" sz="1400" dirty="0" smtClean="0"/>
              <a:t>детям»</a:t>
            </a:r>
            <a:endParaRPr lang="ru-RU" sz="1400" dirty="0"/>
          </a:p>
        </p:txBody>
      </p:sp>
    </p:spTree>
    <p:extLst>
      <p:ext uri="{BB962C8B-B14F-4D97-AF65-F5344CB8AC3E}">
        <p14:creationId xmlns:p14="http://schemas.microsoft.com/office/powerpoint/2010/main" val="1887186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a:t>
            </a:fld>
            <a:endParaRPr lang="ru-RU"/>
          </a:p>
        </p:txBody>
      </p:sp>
      <p:sp>
        <p:nvSpPr>
          <p:cNvPr id="3" name="TextBox 2"/>
          <p:cNvSpPr txBox="1"/>
          <p:nvPr/>
        </p:nvSpPr>
        <p:spPr>
          <a:xfrm>
            <a:off x="349748" y="186010"/>
            <a:ext cx="8352927" cy="400110"/>
          </a:xfrm>
          <a:prstGeom prst="rect">
            <a:avLst/>
          </a:prstGeom>
          <a:noFill/>
        </p:spPr>
        <p:txBody>
          <a:bodyPr wrap="square" rtlCol="0">
            <a:spAutoFit/>
          </a:bodyPr>
          <a:lstStyle/>
          <a:p>
            <a:pPr algn="ctr"/>
            <a:r>
              <a:rPr lang="ru-RU" sz="2000" b="1" dirty="0" smtClean="0">
                <a:solidFill>
                  <a:schemeClr val="accent2">
                    <a:lumMod val="50000"/>
                  </a:schemeClr>
                </a:solidFill>
              </a:rPr>
              <a:t>Количество мест отпуска наркотических средств</a:t>
            </a:r>
            <a:endParaRPr lang="ru-RU" sz="2000" b="1" dirty="0">
              <a:solidFill>
                <a:schemeClr val="accent2">
                  <a:lumMod val="50000"/>
                </a:schemeClr>
              </a:solidFill>
            </a:endParaRPr>
          </a:p>
        </p:txBody>
      </p:sp>
      <p:graphicFrame>
        <p:nvGraphicFramePr>
          <p:cNvPr id="7" name="Таблица 6"/>
          <p:cNvGraphicFramePr>
            <a:graphicFrameLocks noGrp="1"/>
          </p:cNvGraphicFramePr>
          <p:nvPr>
            <p:extLst>
              <p:ext uri="{D42A27DB-BD31-4B8C-83A1-F6EECF244321}">
                <p14:modId xmlns:p14="http://schemas.microsoft.com/office/powerpoint/2010/main" val="663456795"/>
              </p:ext>
            </p:extLst>
          </p:nvPr>
        </p:nvGraphicFramePr>
        <p:xfrm>
          <a:off x="107504" y="586126"/>
          <a:ext cx="4248472" cy="4497227"/>
        </p:xfrm>
        <a:graphic>
          <a:graphicData uri="http://schemas.openxmlformats.org/drawingml/2006/table">
            <a:tbl>
              <a:tblPr firstRow="1" bandRow="1">
                <a:tableStyleId>{5940675A-B579-460E-94D1-54222C63F5DA}</a:tableStyleId>
              </a:tblPr>
              <a:tblGrid>
                <a:gridCol w="4248472"/>
              </a:tblGrid>
              <a:tr h="394602">
                <a:tc>
                  <a:txBody>
                    <a:bodyPr/>
                    <a:lstStyle/>
                    <a:p>
                      <a:pPr algn="ctr"/>
                      <a:r>
                        <a:rPr lang="ru-RU" sz="2000" b="1" dirty="0" smtClean="0"/>
                        <a:t>от 1 до 10</a:t>
                      </a:r>
                      <a:endParaRPr lang="ru-RU" sz="2000" b="1" dirty="0"/>
                    </a:p>
                  </a:txBody>
                  <a:tcPr>
                    <a:solidFill>
                      <a:schemeClr val="accent2">
                        <a:lumMod val="60000"/>
                        <a:lumOff val="40000"/>
                      </a:schemeClr>
                    </a:solidFill>
                  </a:tcPr>
                </a:tc>
              </a:tr>
              <a:tr h="373616">
                <a:tc>
                  <a:txBody>
                    <a:bodyPr/>
                    <a:lstStyle/>
                    <a:p>
                      <a:pPr algn="ctr"/>
                      <a:r>
                        <a:rPr lang="ru-RU" sz="1600" b="1" dirty="0" smtClean="0">
                          <a:solidFill>
                            <a:schemeClr val="tx1"/>
                          </a:solidFill>
                        </a:rPr>
                        <a:t>Смоленская область</a:t>
                      </a:r>
                      <a:endParaRPr lang="ru-RU" sz="1600" b="1" dirty="0">
                        <a:solidFill>
                          <a:schemeClr val="tx1"/>
                        </a:solidFill>
                      </a:endParaRPr>
                    </a:p>
                  </a:txBody>
                  <a:tcPr/>
                </a:tc>
              </a:tr>
              <a:tr h="373616">
                <a:tc>
                  <a:txBody>
                    <a:bodyPr/>
                    <a:lstStyle/>
                    <a:p>
                      <a:pPr algn="ctr"/>
                      <a:r>
                        <a:rPr lang="ru-RU" sz="1600" b="1" dirty="0" smtClean="0">
                          <a:solidFill>
                            <a:schemeClr val="tx1"/>
                          </a:solidFill>
                        </a:rPr>
                        <a:t>Калининградская область</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Республика Калмыкия</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Республика Алтай</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Республика Тыва</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Еврейская АО</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Камчатский край</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Чукотский АО</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Республика Ингушетия</a:t>
                      </a:r>
                      <a:endParaRPr lang="ru-RU" sz="1600" b="1" dirty="0">
                        <a:solidFill>
                          <a:schemeClr val="tx1"/>
                        </a:solidFill>
                      </a:endParaRPr>
                    </a:p>
                  </a:txBody>
                  <a:tcPr/>
                </a:tc>
              </a:tr>
              <a:tr h="373616">
                <a:tc>
                  <a:txBody>
                    <a:bodyPr/>
                    <a:lstStyle/>
                    <a:p>
                      <a:pPr marL="0" indent="0" algn="ctr">
                        <a:buFont typeface="+mj-lt"/>
                        <a:buNone/>
                      </a:pPr>
                      <a:r>
                        <a:rPr lang="ru-RU" sz="1600" b="1" dirty="0" smtClean="0">
                          <a:solidFill>
                            <a:schemeClr val="tx1"/>
                          </a:solidFill>
                        </a:rPr>
                        <a:t>Республика Северная Осетия-Алания</a:t>
                      </a:r>
                      <a:endParaRPr lang="ru-RU" sz="1600" b="1" dirty="0">
                        <a:solidFill>
                          <a:schemeClr val="tx1"/>
                        </a:solidFill>
                      </a:endParaRPr>
                    </a:p>
                  </a:txBody>
                  <a:tcPr/>
                </a:tc>
              </a:tr>
              <a:tr h="364827">
                <a:tc>
                  <a:txBody>
                    <a:bodyPr/>
                    <a:lstStyle/>
                    <a:p>
                      <a:pPr marL="0" indent="0" algn="ctr">
                        <a:buFont typeface="+mj-lt"/>
                        <a:buNone/>
                      </a:pPr>
                      <a:r>
                        <a:rPr lang="ru-RU" sz="1600" b="1" dirty="0" smtClean="0">
                          <a:solidFill>
                            <a:schemeClr val="tx1"/>
                          </a:solidFill>
                        </a:rPr>
                        <a:t>Чеченская Республика</a:t>
                      </a:r>
                      <a:endParaRPr lang="ru-RU" sz="1600" b="1" dirty="0">
                        <a:solidFill>
                          <a:schemeClr val="tx1"/>
                        </a:solidFill>
                      </a:endParaRPr>
                    </a:p>
                  </a:txBody>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3533343408"/>
              </p:ext>
            </p:extLst>
          </p:nvPr>
        </p:nvGraphicFramePr>
        <p:xfrm>
          <a:off x="4474023" y="586121"/>
          <a:ext cx="4488160" cy="6278103"/>
        </p:xfrm>
        <a:graphic>
          <a:graphicData uri="http://schemas.openxmlformats.org/drawingml/2006/table">
            <a:tbl>
              <a:tblPr firstRow="1" bandRow="1">
                <a:tableStyleId>{5940675A-B579-460E-94D1-54222C63F5DA}</a:tableStyleId>
              </a:tblPr>
              <a:tblGrid>
                <a:gridCol w="4488160"/>
              </a:tblGrid>
              <a:tr h="384618">
                <a:tc>
                  <a:txBody>
                    <a:bodyPr/>
                    <a:lstStyle/>
                    <a:p>
                      <a:pPr algn="ctr"/>
                      <a:r>
                        <a:rPr lang="ru-RU" sz="2000" b="1" dirty="0" smtClean="0"/>
                        <a:t>свыше 50</a:t>
                      </a:r>
                      <a:endParaRPr lang="ru-RU" sz="2000" b="1" dirty="0"/>
                    </a:p>
                  </a:txBody>
                  <a:tcPr>
                    <a:solidFill>
                      <a:schemeClr val="accent2">
                        <a:lumMod val="60000"/>
                        <a:lumOff val="40000"/>
                      </a:schemeClr>
                    </a:solidFill>
                  </a:tcPr>
                </a:tc>
              </a:tr>
              <a:tr h="325446">
                <a:tc>
                  <a:txBody>
                    <a:bodyPr/>
                    <a:lstStyle/>
                    <a:p>
                      <a:pPr algn="ctr"/>
                      <a:r>
                        <a:rPr lang="ru-RU" sz="1500" b="1" dirty="0" smtClean="0">
                          <a:solidFill>
                            <a:schemeClr val="tx1"/>
                          </a:solidFill>
                        </a:rPr>
                        <a:t>Алтайский край</a:t>
                      </a:r>
                      <a:endParaRPr lang="ru-RU" sz="1500" b="1" dirty="0">
                        <a:solidFill>
                          <a:schemeClr val="tx1"/>
                        </a:solidFill>
                      </a:endParaRPr>
                    </a:p>
                  </a:txBody>
                  <a:tcPr/>
                </a:tc>
              </a:tr>
              <a:tr h="325446">
                <a:tc>
                  <a:txBody>
                    <a:bodyPr/>
                    <a:lstStyle/>
                    <a:p>
                      <a:pPr algn="ctr"/>
                      <a:r>
                        <a:rPr lang="ru-RU" sz="1500" b="1" dirty="0" smtClean="0">
                          <a:solidFill>
                            <a:schemeClr val="tx1"/>
                          </a:solidFill>
                        </a:rPr>
                        <a:t>г. Москва</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Московская область</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Вологодская область</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Краснодарский край</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Ростовская область</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Самарская область</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Кемеровская область</a:t>
                      </a:r>
                      <a:endParaRPr lang="ru-RU" sz="1500" b="1" dirty="0">
                        <a:solidFill>
                          <a:schemeClr val="tx1"/>
                        </a:solidFill>
                      </a:endParaRPr>
                    </a:p>
                  </a:txBody>
                  <a:tcPr/>
                </a:tc>
              </a:tr>
              <a:tr h="325446">
                <a:tc>
                  <a:txBody>
                    <a:bodyPr/>
                    <a:lstStyle/>
                    <a:p>
                      <a:pPr marL="0" indent="0" algn="ctr">
                        <a:buFont typeface="+mj-lt"/>
                        <a:buNone/>
                      </a:pPr>
                      <a:r>
                        <a:rPr lang="ru-RU" sz="1500" b="1" dirty="0" smtClean="0">
                          <a:solidFill>
                            <a:schemeClr val="tx1"/>
                          </a:solidFill>
                        </a:rPr>
                        <a:t>Свердловская область</a:t>
                      </a:r>
                      <a:endParaRPr lang="ru-RU" sz="1500" b="1" dirty="0">
                        <a:solidFill>
                          <a:schemeClr val="tx1"/>
                        </a:solidFill>
                      </a:endParaRPr>
                    </a:p>
                  </a:txBody>
                  <a:tcPr/>
                </a:tc>
              </a:tr>
              <a:tr h="325446">
                <a:tc>
                  <a:txBody>
                    <a:bodyPr/>
                    <a:lstStyle/>
                    <a:p>
                      <a:pPr algn="ctr"/>
                      <a:r>
                        <a:rPr lang="ru-RU" sz="1500" b="1" dirty="0" smtClean="0">
                          <a:solidFill>
                            <a:schemeClr val="tx1"/>
                          </a:solidFill>
                        </a:rPr>
                        <a:t>Кировская область</a:t>
                      </a:r>
                      <a:endParaRPr lang="ru-RU" sz="1500" b="1" dirty="0">
                        <a:solidFill>
                          <a:schemeClr val="tx1"/>
                        </a:solidFill>
                      </a:endParaRPr>
                    </a:p>
                  </a:txBody>
                  <a:tcPr/>
                </a:tc>
              </a:tr>
              <a:tr h="325446">
                <a:tc>
                  <a:txBody>
                    <a:bodyPr/>
                    <a:lstStyle/>
                    <a:p>
                      <a:pPr algn="ctr"/>
                      <a:r>
                        <a:rPr lang="ru-RU" sz="1500" b="1" dirty="0" smtClean="0">
                          <a:solidFill>
                            <a:schemeClr val="tx1"/>
                          </a:solidFill>
                        </a:rPr>
                        <a:t>Нижегородская область</a:t>
                      </a:r>
                      <a:endParaRPr lang="ru-RU" sz="1500" b="1" dirty="0">
                        <a:solidFill>
                          <a:schemeClr val="tx1"/>
                        </a:solidFill>
                      </a:endParaRPr>
                    </a:p>
                  </a:txBody>
                  <a:tcPr/>
                </a:tc>
              </a:tr>
              <a:tr h="325446">
                <a:tc>
                  <a:txBody>
                    <a:bodyPr/>
                    <a:lstStyle/>
                    <a:p>
                      <a:pPr algn="ctr"/>
                      <a:r>
                        <a:rPr lang="ru-RU" sz="1500" b="1" dirty="0" smtClean="0">
                          <a:solidFill>
                            <a:schemeClr val="tx1"/>
                          </a:solidFill>
                        </a:rPr>
                        <a:t>Оренбургская область</a:t>
                      </a:r>
                      <a:endParaRPr lang="ru-RU" sz="1500" b="1" dirty="0">
                        <a:solidFill>
                          <a:schemeClr val="tx1"/>
                        </a:solidFill>
                      </a:endParaRPr>
                    </a:p>
                  </a:txBody>
                  <a:tcPr/>
                </a:tc>
              </a:tr>
              <a:tr h="325446">
                <a:tc>
                  <a:txBody>
                    <a:bodyPr/>
                    <a:lstStyle/>
                    <a:p>
                      <a:pPr algn="ctr"/>
                      <a:r>
                        <a:rPr lang="ru-RU" sz="1500" b="1" dirty="0" smtClean="0">
                          <a:solidFill>
                            <a:schemeClr val="tx1"/>
                          </a:solidFill>
                        </a:rPr>
                        <a:t>Пермский край</a:t>
                      </a:r>
                      <a:endParaRPr lang="ru-RU" sz="1500" b="1" dirty="0">
                        <a:solidFill>
                          <a:schemeClr val="tx1"/>
                        </a:solidFill>
                      </a:endParaRPr>
                    </a:p>
                  </a:txBody>
                  <a:tcPr/>
                </a:tc>
              </a:tr>
              <a:tr h="325446">
                <a:tc>
                  <a:txBody>
                    <a:bodyPr/>
                    <a:lstStyle/>
                    <a:p>
                      <a:pPr algn="ctr"/>
                      <a:r>
                        <a:rPr lang="ru-RU" sz="1500" b="1" dirty="0" smtClean="0">
                          <a:solidFill>
                            <a:schemeClr val="tx1"/>
                          </a:solidFill>
                        </a:rPr>
                        <a:t>Республика Башкортостан</a:t>
                      </a:r>
                      <a:endParaRPr lang="ru-RU" sz="1500" b="1" dirty="0">
                        <a:solidFill>
                          <a:schemeClr val="tx1"/>
                        </a:solidFill>
                      </a:endParaRPr>
                    </a:p>
                  </a:txBody>
                  <a:tcPr/>
                </a:tc>
              </a:tr>
              <a:tr h="325446">
                <a:tc>
                  <a:txBody>
                    <a:bodyPr/>
                    <a:lstStyle/>
                    <a:p>
                      <a:pPr algn="ctr"/>
                      <a:r>
                        <a:rPr lang="ru-RU" sz="1500" b="1" dirty="0" smtClean="0">
                          <a:solidFill>
                            <a:schemeClr val="tx1"/>
                          </a:solidFill>
                        </a:rPr>
                        <a:t>Республика Татарстан</a:t>
                      </a:r>
                      <a:endParaRPr lang="ru-RU" sz="1500" b="1" dirty="0">
                        <a:solidFill>
                          <a:schemeClr val="tx1"/>
                        </a:solidFill>
                      </a:endParaRPr>
                    </a:p>
                  </a:txBody>
                  <a:tcPr/>
                </a:tc>
              </a:tr>
              <a:tr h="325446">
                <a:tc>
                  <a:txBody>
                    <a:bodyPr/>
                    <a:lstStyle/>
                    <a:p>
                      <a:pPr algn="ctr"/>
                      <a:r>
                        <a:rPr lang="ru-RU" sz="1500" b="1" dirty="0" smtClean="0"/>
                        <a:t>Красноярский край</a:t>
                      </a:r>
                      <a:endParaRPr lang="ru-RU" sz="1500" b="1" dirty="0"/>
                    </a:p>
                  </a:txBody>
                  <a:tcPr/>
                </a:tc>
              </a:tr>
              <a:tr h="250511">
                <a:tc>
                  <a:txBody>
                    <a:bodyPr/>
                    <a:lstStyle/>
                    <a:p>
                      <a:pPr algn="ctr"/>
                      <a:r>
                        <a:rPr lang="ru-RU" sz="1500" b="1" dirty="0" smtClean="0"/>
                        <a:t>Новосибирская область</a:t>
                      </a:r>
                      <a:endParaRPr lang="ru-RU" sz="1500" b="1" dirty="0"/>
                    </a:p>
                  </a:txBody>
                  <a:tcPr/>
                </a:tc>
              </a:tr>
              <a:tr h="354687">
                <a:tc>
                  <a:txBody>
                    <a:bodyPr/>
                    <a:lstStyle/>
                    <a:p>
                      <a:pPr algn="ctr"/>
                      <a:r>
                        <a:rPr lang="ru-RU" sz="1500" b="1" dirty="0" smtClean="0"/>
                        <a:t>Республика Крым</a:t>
                      </a:r>
                      <a:endParaRPr lang="ru-RU" sz="1500" b="1" dirty="0"/>
                    </a:p>
                  </a:txBody>
                  <a:tcPr/>
                </a:tc>
              </a:tr>
            </a:tbl>
          </a:graphicData>
        </a:graphic>
      </p:graphicFrame>
      <p:pic>
        <p:nvPicPr>
          <p:cNvPr id="5"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Tree>
    <p:extLst>
      <p:ext uri="{BB962C8B-B14F-4D97-AF65-F5344CB8AC3E}">
        <p14:creationId xmlns:p14="http://schemas.microsoft.com/office/powerpoint/2010/main" val="3694967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13"/>
          <p:cNvSpPr/>
          <p:nvPr/>
        </p:nvSpPr>
        <p:spPr>
          <a:xfrm>
            <a:off x="99428" y="493599"/>
            <a:ext cx="8856983" cy="474929"/>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 name="TextBox 3"/>
          <p:cNvSpPr txBox="1"/>
          <p:nvPr/>
        </p:nvSpPr>
        <p:spPr>
          <a:xfrm>
            <a:off x="611560" y="116632"/>
            <a:ext cx="8352927" cy="400110"/>
          </a:xfrm>
          <a:prstGeom prst="rect">
            <a:avLst/>
          </a:prstGeom>
          <a:noFill/>
        </p:spPr>
        <p:txBody>
          <a:bodyPr wrap="square" rtlCol="0">
            <a:spAutoFit/>
          </a:bodyPr>
          <a:lstStyle/>
          <a:p>
            <a:pPr algn="ctr"/>
            <a:r>
              <a:rPr lang="ru-RU" sz="2000" b="1" dirty="0" smtClean="0">
                <a:solidFill>
                  <a:schemeClr val="accent2">
                    <a:lumMod val="50000"/>
                  </a:schemeClr>
                </a:solidFill>
              </a:rPr>
              <a:t>Количество мест отпуска наркотических средств</a:t>
            </a:r>
            <a:endParaRPr lang="ru-RU" sz="2000" b="1" dirty="0">
              <a:solidFill>
                <a:schemeClr val="accent2">
                  <a:lumMod val="50000"/>
                </a:schemeClr>
              </a:solidFill>
            </a:endParaRPr>
          </a:p>
        </p:txBody>
      </p:sp>
      <p:sp>
        <p:nvSpPr>
          <p:cNvPr id="3" name="TextBox 2"/>
          <p:cNvSpPr txBox="1"/>
          <p:nvPr/>
        </p:nvSpPr>
        <p:spPr>
          <a:xfrm>
            <a:off x="2371719" y="537721"/>
            <a:ext cx="4392487" cy="400110"/>
          </a:xfrm>
          <a:prstGeom prst="rect">
            <a:avLst/>
          </a:prstGeom>
          <a:noFill/>
        </p:spPr>
        <p:txBody>
          <a:bodyPr wrap="square" rtlCol="0">
            <a:spAutoFit/>
          </a:bodyPr>
          <a:lstStyle/>
          <a:p>
            <a:pPr algn="ctr"/>
            <a:r>
              <a:rPr lang="ru-RU" sz="2000" b="1" dirty="0" smtClean="0"/>
              <a:t>от 1 до 5 на 10 тыс. километров</a:t>
            </a:r>
            <a:endParaRPr lang="ru-RU" sz="2000" b="1" dirty="0"/>
          </a:p>
        </p:txBody>
      </p:sp>
      <p:sp>
        <p:nvSpPr>
          <p:cNvPr id="5" name="TextBox 4"/>
          <p:cNvSpPr txBox="1"/>
          <p:nvPr/>
        </p:nvSpPr>
        <p:spPr>
          <a:xfrm>
            <a:off x="107647" y="1010342"/>
            <a:ext cx="4248471" cy="3046988"/>
          </a:xfrm>
          <a:prstGeom prst="rect">
            <a:avLst/>
          </a:prstGeom>
          <a:solidFill>
            <a:schemeClr val="tx2">
              <a:lumMod val="20000"/>
              <a:lumOff val="80000"/>
            </a:schemeClr>
          </a:solidFill>
        </p:spPr>
        <p:txBody>
          <a:bodyPr wrap="square" rtlCol="0">
            <a:spAutoFit/>
          </a:bodyPr>
          <a:lstStyle/>
          <a:p>
            <a:r>
              <a:rPr lang="ru-RU" sz="1600" dirty="0" smtClean="0"/>
              <a:t>Костромская область</a:t>
            </a:r>
          </a:p>
          <a:p>
            <a:r>
              <a:rPr lang="ru-RU" sz="1600" dirty="0" smtClean="0"/>
              <a:t>Смоленская область</a:t>
            </a:r>
          </a:p>
          <a:p>
            <a:r>
              <a:rPr lang="ru-RU" sz="1600" dirty="0" smtClean="0"/>
              <a:t>Тверская область</a:t>
            </a:r>
          </a:p>
          <a:p>
            <a:r>
              <a:rPr lang="ru-RU" sz="1600" dirty="0" smtClean="0"/>
              <a:t>Вологодская область</a:t>
            </a:r>
          </a:p>
          <a:p>
            <a:r>
              <a:rPr lang="ru-RU" sz="1600" dirty="0" smtClean="0"/>
              <a:t>Ленинградская область</a:t>
            </a:r>
          </a:p>
          <a:p>
            <a:r>
              <a:rPr lang="ru-RU" sz="1600" dirty="0" smtClean="0"/>
              <a:t>Калининградская область</a:t>
            </a:r>
          </a:p>
          <a:p>
            <a:r>
              <a:rPr lang="ru-RU" sz="1600" dirty="0" smtClean="0"/>
              <a:t>Новгородская область</a:t>
            </a:r>
          </a:p>
          <a:p>
            <a:r>
              <a:rPr lang="ru-RU" sz="1600" dirty="0" smtClean="0"/>
              <a:t>Республика Карелия</a:t>
            </a:r>
          </a:p>
          <a:p>
            <a:r>
              <a:rPr lang="ru-RU" sz="1600" dirty="0" smtClean="0"/>
              <a:t>Астраханская область</a:t>
            </a:r>
          </a:p>
          <a:p>
            <a:r>
              <a:rPr lang="ru-RU" sz="1600" dirty="0" smtClean="0"/>
              <a:t>Волгоградская область</a:t>
            </a:r>
          </a:p>
          <a:p>
            <a:r>
              <a:rPr lang="ru-RU" sz="1600" dirty="0"/>
              <a:t>Кировская область</a:t>
            </a:r>
          </a:p>
          <a:p>
            <a:r>
              <a:rPr lang="ru-RU" sz="1600" dirty="0"/>
              <a:t>Оренбургская </a:t>
            </a:r>
            <a:r>
              <a:rPr lang="ru-RU" sz="1600" dirty="0" smtClean="0"/>
              <a:t>область</a:t>
            </a:r>
          </a:p>
        </p:txBody>
      </p:sp>
      <p:sp>
        <p:nvSpPr>
          <p:cNvPr id="2" name="Номер слайда 1"/>
          <p:cNvSpPr>
            <a:spLocks noGrp="1"/>
          </p:cNvSpPr>
          <p:nvPr>
            <p:ph type="sldNum" sz="quarter" idx="12"/>
          </p:nvPr>
        </p:nvSpPr>
        <p:spPr/>
        <p:txBody>
          <a:bodyPr/>
          <a:lstStyle/>
          <a:p>
            <a:fld id="{725C68B6-61C2-468F-89AB-4B9F7531AA68}" type="slidenum">
              <a:rPr lang="ru-RU" smtClean="0"/>
              <a:pPr/>
              <a:t>4</a:t>
            </a:fld>
            <a:endParaRPr lang="ru-RU" dirty="0"/>
          </a:p>
        </p:txBody>
      </p:sp>
      <p:pic>
        <p:nvPicPr>
          <p:cNvPr id="15"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
        <p:nvSpPr>
          <p:cNvPr id="16" name="TextBox 15"/>
          <p:cNvSpPr txBox="1"/>
          <p:nvPr/>
        </p:nvSpPr>
        <p:spPr>
          <a:xfrm>
            <a:off x="4427986" y="996791"/>
            <a:ext cx="4424868" cy="3077766"/>
          </a:xfrm>
          <a:prstGeom prst="rect">
            <a:avLst/>
          </a:prstGeom>
          <a:solidFill>
            <a:schemeClr val="tx2">
              <a:lumMod val="20000"/>
              <a:lumOff val="80000"/>
            </a:schemeClr>
          </a:solidFill>
        </p:spPr>
        <p:txBody>
          <a:bodyPr wrap="square" rtlCol="0">
            <a:spAutoFit/>
          </a:bodyPr>
          <a:lstStyle/>
          <a:p>
            <a:pPr algn="just"/>
            <a:r>
              <a:rPr lang="ru-RU" sz="1600" dirty="0" smtClean="0"/>
              <a:t>Пермский край</a:t>
            </a:r>
          </a:p>
          <a:p>
            <a:pPr algn="just"/>
            <a:r>
              <a:rPr lang="ru-RU" sz="1600" dirty="0" smtClean="0"/>
              <a:t>Саратовская область</a:t>
            </a:r>
          </a:p>
          <a:p>
            <a:pPr algn="just"/>
            <a:r>
              <a:rPr lang="ru-RU" sz="1600" dirty="0" smtClean="0"/>
              <a:t>Курганская область</a:t>
            </a:r>
          </a:p>
          <a:p>
            <a:pPr algn="just"/>
            <a:r>
              <a:rPr lang="ru-RU" sz="1600" dirty="0" smtClean="0"/>
              <a:t>Тюменская область</a:t>
            </a:r>
          </a:p>
          <a:p>
            <a:pPr algn="just"/>
            <a:r>
              <a:rPr lang="ru-RU" sz="1600" dirty="0" smtClean="0"/>
              <a:t>Алтайский край</a:t>
            </a:r>
          </a:p>
          <a:p>
            <a:pPr algn="just"/>
            <a:r>
              <a:rPr lang="ru-RU" sz="1600" dirty="0" smtClean="0"/>
              <a:t>Омская область</a:t>
            </a:r>
          </a:p>
          <a:p>
            <a:pPr algn="just"/>
            <a:r>
              <a:rPr lang="ru-RU" sz="1600" dirty="0" smtClean="0"/>
              <a:t>Республика Хакасия</a:t>
            </a:r>
          </a:p>
          <a:p>
            <a:pPr algn="just"/>
            <a:r>
              <a:rPr lang="ru-RU" sz="1600" dirty="0" smtClean="0"/>
              <a:t>Еврейская АО</a:t>
            </a:r>
          </a:p>
          <a:p>
            <a:pPr algn="just"/>
            <a:r>
              <a:rPr lang="ru-RU" sz="1600" dirty="0" smtClean="0"/>
              <a:t>Приморский край</a:t>
            </a:r>
          </a:p>
          <a:p>
            <a:pPr algn="just"/>
            <a:r>
              <a:rPr lang="ru-RU" sz="1600" dirty="0" smtClean="0"/>
              <a:t>Сахалинская область</a:t>
            </a:r>
          </a:p>
          <a:p>
            <a:pPr algn="just"/>
            <a:r>
              <a:rPr lang="ru-RU" sz="1600" dirty="0" smtClean="0"/>
              <a:t>Республика Дагестан</a:t>
            </a:r>
          </a:p>
          <a:p>
            <a:pPr algn="just"/>
            <a:endParaRPr lang="ru-RU" sz="1600" dirty="0" smtClean="0"/>
          </a:p>
        </p:txBody>
      </p:sp>
      <p:sp>
        <p:nvSpPr>
          <p:cNvPr id="17" name="Прямоугольник 16"/>
          <p:cNvSpPr/>
          <p:nvPr/>
        </p:nvSpPr>
        <p:spPr>
          <a:xfrm>
            <a:off x="107647" y="4057330"/>
            <a:ext cx="8856983" cy="346932"/>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000" b="1" dirty="0" smtClean="0"/>
              <a:t>менее 1 на 10 тыс. километров</a:t>
            </a:r>
            <a:endParaRPr lang="ru-RU" sz="2000" b="1" dirty="0"/>
          </a:p>
        </p:txBody>
      </p:sp>
      <p:sp>
        <p:nvSpPr>
          <p:cNvPr id="18" name="TextBox 17"/>
          <p:cNvSpPr txBox="1"/>
          <p:nvPr/>
        </p:nvSpPr>
        <p:spPr>
          <a:xfrm>
            <a:off x="107647" y="4417813"/>
            <a:ext cx="4248471" cy="2308324"/>
          </a:xfrm>
          <a:prstGeom prst="rect">
            <a:avLst/>
          </a:prstGeom>
          <a:solidFill>
            <a:schemeClr val="tx2">
              <a:lumMod val="20000"/>
              <a:lumOff val="80000"/>
            </a:schemeClr>
          </a:solidFill>
        </p:spPr>
        <p:txBody>
          <a:bodyPr wrap="square" rtlCol="0">
            <a:spAutoFit/>
          </a:bodyPr>
          <a:lstStyle/>
          <a:p>
            <a:r>
              <a:rPr lang="ru-RU" sz="1600" dirty="0" smtClean="0"/>
              <a:t>Архангельская область</a:t>
            </a:r>
          </a:p>
          <a:p>
            <a:r>
              <a:rPr lang="ru-RU" sz="1600" dirty="0" smtClean="0"/>
              <a:t>Мурманская область</a:t>
            </a:r>
          </a:p>
          <a:p>
            <a:r>
              <a:rPr lang="ru-RU" sz="1600" dirty="0" smtClean="0"/>
              <a:t>Республика Коми</a:t>
            </a:r>
          </a:p>
          <a:p>
            <a:r>
              <a:rPr lang="ru-RU" sz="1600" dirty="0" smtClean="0"/>
              <a:t>Республика Калмыкия</a:t>
            </a:r>
          </a:p>
          <a:p>
            <a:r>
              <a:rPr lang="ru-RU" sz="1600" dirty="0" smtClean="0"/>
              <a:t>Ханты-Мансийский АО</a:t>
            </a:r>
          </a:p>
          <a:p>
            <a:r>
              <a:rPr lang="ru-RU" sz="1600" dirty="0" smtClean="0"/>
              <a:t>Забайкальский край</a:t>
            </a:r>
          </a:p>
          <a:p>
            <a:r>
              <a:rPr lang="ru-RU" sz="1600" dirty="0" smtClean="0"/>
              <a:t>Иркутская область</a:t>
            </a:r>
          </a:p>
          <a:p>
            <a:r>
              <a:rPr lang="ru-RU" sz="1600" dirty="0" smtClean="0"/>
              <a:t>Красноярский край</a:t>
            </a:r>
          </a:p>
          <a:p>
            <a:r>
              <a:rPr lang="ru-RU" sz="1600" dirty="0" smtClean="0"/>
              <a:t>Республика Алтай</a:t>
            </a:r>
          </a:p>
        </p:txBody>
      </p:sp>
      <p:sp>
        <p:nvSpPr>
          <p:cNvPr id="19" name="TextBox 18"/>
          <p:cNvSpPr txBox="1"/>
          <p:nvPr/>
        </p:nvSpPr>
        <p:spPr>
          <a:xfrm>
            <a:off x="4427986" y="4417813"/>
            <a:ext cx="4424868" cy="2308324"/>
          </a:xfrm>
          <a:prstGeom prst="rect">
            <a:avLst/>
          </a:prstGeom>
          <a:solidFill>
            <a:schemeClr val="tx2">
              <a:lumMod val="20000"/>
              <a:lumOff val="80000"/>
            </a:schemeClr>
          </a:solidFill>
        </p:spPr>
        <p:txBody>
          <a:bodyPr wrap="square" rtlCol="0">
            <a:spAutoFit/>
          </a:bodyPr>
          <a:lstStyle/>
          <a:p>
            <a:pPr algn="just"/>
            <a:r>
              <a:rPr lang="ru-RU" sz="1600" dirty="0" smtClean="0"/>
              <a:t>Республика Бурятия</a:t>
            </a:r>
          </a:p>
          <a:p>
            <a:pPr algn="just"/>
            <a:r>
              <a:rPr lang="ru-RU" sz="1600" dirty="0" smtClean="0"/>
              <a:t>Республика Тыва</a:t>
            </a:r>
          </a:p>
          <a:p>
            <a:pPr algn="just"/>
            <a:r>
              <a:rPr lang="ru-RU" sz="1600" dirty="0" smtClean="0"/>
              <a:t>Амурская область</a:t>
            </a:r>
          </a:p>
          <a:p>
            <a:pPr algn="just"/>
            <a:r>
              <a:rPr lang="ru-RU" sz="1600" dirty="0" smtClean="0"/>
              <a:t>Камчатский край</a:t>
            </a:r>
          </a:p>
          <a:p>
            <a:pPr algn="just"/>
            <a:r>
              <a:rPr lang="ru-RU" sz="1600" dirty="0" smtClean="0"/>
              <a:t>Магаданская область</a:t>
            </a:r>
          </a:p>
          <a:p>
            <a:pPr algn="just"/>
            <a:r>
              <a:rPr lang="ru-RU" sz="1600" dirty="0" smtClean="0"/>
              <a:t>Республика Саха (Якутия)</a:t>
            </a:r>
          </a:p>
          <a:p>
            <a:pPr algn="just"/>
            <a:r>
              <a:rPr lang="ru-RU" sz="1600" dirty="0" smtClean="0"/>
              <a:t>Хабаровский край</a:t>
            </a:r>
          </a:p>
          <a:p>
            <a:pPr algn="just"/>
            <a:r>
              <a:rPr lang="ru-RU" sz="1600" dirty="0" smtClean="0"/>
              <a:t>Чукотский АО</a:t>
            </a:r>
          </a:p>
          <a:p>
            <a:pPr algn="just"/>
            <a:endParaRPr lang="ru-RU" sz="1600" dirty="0" smtClean="0"/>
          </a:p>
        </p:txBody>
      </p:sp>
    </p:spTree>
    <p:extLst>
      <p:ext uri="{BB962C8B-B14F-4D97-AF65-F5344CB8AC3E}">
        <p14:creationId xmlns:p14="http://schemas.microsoft.com/office/powerpoint/2010/main" val="3099038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13"/>
          <p:cNvSpPr/>
          <p:nvPr/>
        </p:nvSpPr>
        <p:spPr>
          <a:xfrm>
            <a:off x="105453" y="773151"/>
            <a:ext cx="8856983" cy="470059"/>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 name="TextBox 3"/>
          <p:cNvSpPr txBox="1"/>
          <p:nvPr/>
        </p:nvSpPr>
        <p:spPr>
          <a:xfrm>
            <a:off x="611560" y="116632"/>
            <a:ext cx="8352927" cy="707886"/>
          </a:xfrm>
          <a:prstGeom prst="rect">
            <a:avLst/>
          </a:prstGeom>
          <a:noFill/>
        </p:spPr>
        <p:txBody>
          <a:bodyPr wrap="square" rtlCol="0">
            <a:spAutoFit/>
          </a:bodyPr>
          <a:lstStyle/>
          <a:p>
            <a:pPr algn="ctr"/>
            <a:r>
              <a:rPr lang="ru-RU" sz="2000" b="1" dirty="0" smtClean="0">
                <a:solidFill>
                  <a:schemeClr val="accent2">
                    <a:lumMod val="50000"/>
                  </a:schemeClr>
                </a:solidFill>
              </a:rPr>
              <a:t>Количество аптек на 100 тыс. населения, </a:t>
            </a:r>
          </a:p>
          <a:p>
            <a:pPr algn="ctr"/>
            <a:r>
              <a:rPr lang="ru-RU" sz="2000" b="1" dirty="0" smtClean="0">
                <a:solidFill>
                  <a:schemeClr val="accent2">
                    <a:lumMod val="50000"/>
                  </a:schemeClr>
                </a:solidFill>
              </a:rPr>
              <a:t>отпускающих наркотические средства</a:t>
            </a:r>
            <a:endParaRPr lang="ru-RU" sz="2000" b="1" dirty="0">
              <a:solidFill>
                <a:schemeClr val="accent2">
                  <a:lumMod val="50000"/>
                </a:schemeClr>
              </a:solidFill>
            </a:endParaRPr>
          </a:p>
        </p:txBody>
      </p:sp>
      <p:sp>
        <p:nvSpPr>
          <p:cNvPr id="3" name="TextBox 2"/>
          <p:cNvSpPr txBox="1"/>
          <p:nvPr/>
        </p:nvSpPr>
        <p:spPr>
          <a:xfrm>
            <a:off x="2247933" y="758904"/>
            <a:ext cx="4392487" cy="400110"/>
          </a:xfrm>
          <a:prstGeom prst="rect">
            <a:avLst/>
          </a:prstGeom>
          <a:noFill/>
        </p:spPr>
        <p:txBody>
          <a:bodyPr wrap="square" rtlCol="0">
            <a:spAutoFit/>
          </a:bodyPr>
          <a:lstStyle/>
          <a:p>
            <a:pPr algn="ctr"/>
            <a:r>
              <a:rPr lang="ru-RU" sz="2000" b="1" dirty="0" smtClean="0"/>
              <a:t>менее 1 аптеки </a:t>
            </a:r>
            <a:endParaRPr lang="ru-RU" sz="2000" b="1" dirty="0"/>
          </a:p>
        </p:txBody>
      </p:sp>
      <p:sp>
        <p:nvSpPr>
          <p:cNvPr id="5" name="TextBox 4"/>
          <p:cNvSpPr txBox="1"/>
          <p:nvPr/>
        </p:nvSpPr>
        <p:spPr>
          <a:xfrm>
            <a:off x="172194" y="1291637"/>
            <a:ext cx="8673342" cy="1323439"/>
          </a:xfrm>
          <a:prstGeom prst="rect">
            <a:avLst/>
          </a:prstGeom>
          <a:solidFill>
            <a:schemeClr val="tx2">
              <a:lumMod val="20000"/>
              <a:lumOff val="80000"/>
            </a:schemeClr>
          </a:solidFill>
        </p:spPr>
        <p:txBody>
          <a:bodyPr wrap="square" rtlCol="0">
            <a:spAutoFit/>
          </a:bodyPr>
          <a:lstStyle/>
          <a:p>
            <a:pPr algn="ctr"/>
            <a:r>
              <a:rPr lang="ru-RU" sz="1600" dirty="0" smtClean="0"/>
              <a:t>г. Москва</a:t>
            </a:r>
          </a:p>
          <a:p>
            <a:pPr algn="ctr"/>
            <a:r>
              <a:rPr lang="ru-RU" sz="1600" dirty="0" smtClean="0"/>
              <a:t>г. Санкт-Петербург</a:t>
            </a:r>
          </a:p>
          <a:p>
            <a:pPr algn="ctr"/>
            <a:r>
              <a:rPr lang="ru-RU" sz="1600" dirty="0" smtClean="0"/>
              <a:t>Калининградская область</a:t>
            </a:r>
          </a:p>
          <a:p>
            <a:pPr algn="ctr"/>
            <a:r>
              <a:rPr lang="ru-RU" sz="1600" dirty="0" smtClean="0"/>
              <a:t>Республика Дагестан</a:t>
            </a:r>
          </a:p>
          <a:p>
            <a:pPr algn="ctr"/>
            <a:r>
              <a:rPr lang="ru-RU" sz="1600" dirty="0" smtClean="0"/>
              <a:t>Чеченская Республика</a:t>
            </a:r>
          </a:p>
        </p:txBody>
      </p:sp>
      <p:sp>
        <p:nvSpPr>
          <p:cNvPr id="2" name="Номер слайда 1"/>
          <p:cNvSpPr>
            <a:spLocks noGrp="1"/>
          </p:cNvSpPr>
          <p:nvPr>
            <p:ph type="sldNum" sz="quarter" idx="12"/>
          </p:nvPr>
        </p:nvSpPr>
        <p:spPr/>
        <p:txBody>
          <a:bodyPr/>
          <a:lstStyle/>
          <a:p>
            <a:fld id="{725C68B6-61C2-468F-89AB-4B9F7531AA68}" type="slidenum">
              <a:rPr lang="ru-RU" smtClean="0"/>
              <a:pPr/>
              <a:t>5</a:t>
            </a:fld>
            <a:endParaRPr lang="ru-RU" dirty="0"/>
          </a:p>
        </p:txBody>
      </p:sp>
      <p:pic>
        <p:nvPicPr>
          <p:cNvPr id="15"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
        <p:nvSpPr>
          <p:cNvPr id="17" name="Прямоугольник 16"/>
          <p:cNvSpPr/>
          <p:nvPr/>
        </p:nvSpPr>
        <p:spPr>
          <a:xfrm>
            <a:off x="105453" y="2794176"/>
            <a:ext cx="8856983" cy="562168"/>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000" b="1" dirty="0" smtClean="0"/>
              <a:t>от 1 до 2 аптек</a:t>
            </a:r>
            <a:endParaRPr lang="ru-RU" sz="2000" b="1" dirty="0"/>
          </a:p>
        </p:txBody>
      </p:sp>
      <p:sp>
        <p:nvSpPr>
          <p:cNvPr id="18" name="TextBox 17"/>
          <p:cNvSpPr txBox="1"/>
          <p:nvPr/>
        </p:nvSpPr>
        <p:spPr>
          <a:xfrm>
            <a:off x="138989" y="3440541"/>
            <a:ext cx="4248471" cy="3293209"/>
          </a:xfrm>
          <a:prstGeom prst="rect">
            <a:avLst/>
          </a:prstGeom>
          <a:solidFill>
            <a:schemeClr val="tx2">
              <a:lumMod val="20000"/>
              <a:lumOff val="80000"/>
            </a:schemeClr>
          </a:solidFill>
        </p:spPr>
        <p:txBody>
          <a:bodyPr wrap="square" rtlCol="0">
            <a:spAutoFit/>
          </a:bodyPr>
          <a:lstStyle/>
          <a:p>
            <a:r>
              <a:rPr lang="ru-RU" sz="1600" dirty="0" smtClean="0"/>
              <a:t>Белгородская область</a:t>
            </a:r>
          </a:p>
          <a:p>
            <a:r>
              <a:rPr lang="ru-RU" sz="1600" dirty="0" smtClean="0"/>
              <a:t>Воронежская область</a:t>
            </a:r>
          </a:p>
          <a:p>
            <a:r>
              <a:rPr lang="ru-RU" sz="1600" dirty="0" smtClean="0"/>
              <a:t>Московская область</a:t>
            </a:r>
          </a:p>
          <a:p>
            <a:r>
              <a:rPr lang="ru-RU" sz="1600" dirty="0" smtClean="0"/>
              <a:t>Липецкая область</a:t>
            </a:r>
          </a:p>
          <a:p>
            <a:r>
              <a:rPr lang="ru-RU" sz="1600" dirty="0" smtClean="0"/>
              <a:t>Смоленская область</a:t>
            </a:r>
          </a:p>
          <a:p>
            <a:r>
              <a:rPr lang="ru-RU" sz="1600" dirty="0" smtClean="0"/>
              <a:t>Тверская область</a:t>
            </a:r>
          </a:p>
          <a:p>
            <a:r>
              <a:rPr lang="ru-RU" sz="1600" dirty="0" smtClean="0"/>
              <a:t>Ленинградская область</a:t>
            </a:r>
          </a:p>
          <a:p>
            <a:r>
              <a:rPr lang="ru-RU" sz="1600" dirty="0" smtClean="0"/>
              <a:t>Мурманская область</a:t>
            </a:r>
          </a:p>
          <a:p>
            <a:r>
              <a:rPr lang="ru-RU" sz="1600" dirty="0" smtClean="0"/>
              <a:t>Астраханская область</a:t>
            </a:r>
          </a:p>
          <a:p>
            <a:r>
              <a:rPr lang="ru-RU" sz="1600" dirty="0" smtClean="0"/>
              <a:t>Волгоградская область</a:t>
            </a:r>
          </a:p>
          <a:p>
            <a:r>
              <a:rPr lang="ru-RU" sz="1600" dirty="0" smtClean="0"/>
              <a:t>Краснодарский край</a:t>
            </a:r>
          </a:p>
          <a:p>
            <a:r>
              <a:rPr lang="ru-RU" sz="1600" dirty="0" smtClean="0"/>
              <a:t>Ростовская область</a:t>
            </a:r>
          </a:p>
          <a:p>
            <a:r>
              <a:rPr lang="ru-RU" sz="1600" dirty="0" smtClean="0"/>
              <a:t>Нижегородская область</a:t>
            </a:r>
          </a:p>
        </p:txBody>
      </p:sp>
      <p:sp>
        <p:nvSpPr>
          <p:cNvPr id="19" name="TextBox 18"/>
          <p:cNvSpPr txBox="1"/>
          <p:nvPr/>
        </p:nvSpPr>
        <p:spPr>
          <a:xfrm>
            <a:off x="4460369" y="3440541"/>
            <a:ext cx="4424868" cy="3293209"/>
          </a:xfrm>
          <a:prstGeom prst="rect">
            <a:avLst/>
          </a:prstGeom>
          <a:solidFill>
            <a:schemeClr val="tx2">
              <a:lumMod val="20000"/>
              <a:lumOff val="80000"/>
            </a:schemeClr>
          </a:solidFill>
        </p:spPr>
        <p:txBody>
          <a:bodyPr wrap="square" rtlCol="0">
            <a:spAutoFit/>
          </a:bodyPr>
          <a:lstStyle/>
          <a:p>
            <a:r>
              <a:rPr lang="ru-RU" sz="1600" dirty="0"/>
              <a:t>Республика Татарстан</a:t>
            </a:r>
          </a:p>
          <a:p>
            <a:r>
              <a:rPr lang="ru-RU" sz="1600" dirty="0"/>
              <a:t>Самарская область</a:t>
            </a:r>
          </a:p>
          <a:p>
            <a:pPr algn="just"/>
            <a:r>
              <a:rPr lang="ru-RU" sz="1600" dirty="0" smtClean="0"/>
              <a:t>Саратовская область</a:t>
            </a:r>
          </a:p>
          <a:p>
            <a:pPr algn="just"/>
            <a:r>
              <a:rPr lang="ru-RU" sz="1600" dirty="0" smtClean="0"/>
              <a:t>Тюменская область</a:t>
            </a:r>
          </a:p>
          <a:p>
            <a:pPr algn="just"/>
            <a:r>
              <a:rPr lang="ru-RU" sz="1600" dirty="0" smtClean="0"/>
              <a:t>Ханты-Мансийский АО</a:t>
            </a:r>
          </a:p>
          <a:p>
            <a:pPr algn="just"/>
            <a:r>
              <a:rPr lang="ru-RU" sz="1600" dirty="0" smtClean="0"/>
              <a:t>Челябинская область</a:t>
            </a:r>
          </a:p>
          <a:p>
            <a:pPr algn="just"/>
            <a:r>
              <a:rPr lang="ru-RU" sz="1600" dirty="0" smtClean="0"/>
              <a:t>Кемеровская область</a:t>
            </a:r>
          </a:p>
          <a:p>
            <a:pPr algn="just"/>
            <a:r>
              <a:rPr lang="ru-RU" sz="1600" dirty="0" smtClean="0"/>
              <a:t>Приморский край</a:t>
            </a:r>
          </a:p>
          <a:p>
            <a:pPr algn="just"/>
            <a:r>
              <a:rPr lang="ru-RU" sz="1600" dirty="0" smtClean="0"/>
              <a:t>Хабаровский край</a:t>
            </a:r>
          </a:p>
          <a:p>
            <a:pPr algn="just"/>
            <a:r>
              <a:rPr lang="ru-RU" sz="1600" dirty="0" smtClean="0"/>
              <a:t>Республика Ингушетия</a:t>
            </a:r>
          </a:p>
          <a:p>
            <a:pPr algn="just"/>
            <a:r>
              <a:rPr lang="ru-RU" sz="1600" dirty="0" smtClean="0"/>
              <a:t>Кабардино-Балкарская Республика</a:t>
            </a:r>
          </a:p>
          <a:p>
            <a:pPr algn="just"/>
            <a:r>
              <a:rPr lang="ru-RU" sz="1600" dirty="0" smtClean="0"/>
              <a:t>Республика Северная Осетия-Алания</a:t>
            </a:r>
          </a:p>
          <a:p>
            <a:pPr algn="just"/>
            <a:r>
              <a:rPr lang="ru-RU" sz="1600" dirty="0" smtClean="0"/>
              <a:t>Ставропольский край</a:t>
            </a:r>
          </a:p>
        </p:txBody>
      </p:sp>
    </p:spTree>
    <p:extLst>
      <p:ext uri="{BB962C8B-B14F-4D97-AF65-F5344CB8AC3E}">
        <p14:creationId xmlns:p14="http://schemas.microsoft.com/office/powerpoint/2010/main" val="2623288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6</a:t>
            </a:fld>
            <a:endParaRPr lang="ru-RU"/>
          </a:p>
        </p:txBody>
      </p:sp>
      <p:sp>
        <p:nvSpPr>
          <p:cNvPr id="4" name="TextBox 3"/>
          <p:cNvSpPr txBox="1"/>
          <p:nvPr/>
        </p:nvSpPr>
        <p:spPr>
          <a:xfrm>
            <a:off x="530739" y="188640"/>
            <a:ext cx="8352927" cy="400110"/>
          </a:xfrm>
          <a:prstGeom prst="rect">
            <a:avLst/>
          </a:prstGeom>
          <a:noFill/>
        </p:spPr>
        <p:txBody>
          <a:bodyPr wrap="square" rtlCol="0">
            <a:spAutoFit/>
          </a:bodyPr>
          <a:lstStyle/>
          <a:p>
            <a:pPr algn="ctr"/>
            <a:r>
              <a:rPr lang="ru-RU" sz="2000" b="1" dirty="0" smtClean="0">
                <a:solidFill>
                  <a:schemeClr val="accent2">
                    <a:lumMod val="50000"/>
                  </a:schemeClr>
                </a:solidFill>
              </a:rPr>
              <a:t>Обеспечение доступности обезболивающих препаратов</a:t>
            </a:r>
            <a:endParaRPr lang="ru-RU" sz="2000" b="1" dirty="0">
              <a:solidFill>
                <a:schemeClr val="accent2">
                  <a:lumMod val="50000"/>
                </a:schemeClr>
              </a:solidFill>
            </a:endParaRPr>
          </a:p>
        </p:txBody>
      </p:sp>
      <p:pic>
        <p:nvPicPr>
          <p:cNvPr id="7"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pic>
        <p:nvPicPr>
          <p:cNvPr id="8" name="Picture 28" descr="http://www.theintentionallife.com/wp-content/uploads/2014/12/1.jpg">
            <a:hlinkClick r:id="rId4"/>
          </p:cNvPr>
          <p:cNvPicPr>
            <a:picLocks noChangeAspect="1" noChangeArrowheads="1"/>
          </p:cNvPicPr>
          <p:nvPr/>
        </p:nvPicPr>
        <p:blipFill>
          <a:blip r:embed="rId5" cstate="print"/>
          <a:srcRect/>
          <a:stretch>
            <a:fillRect/>
          </a:stretch>
        </p:blipFill>
        <p:spPr bwMode="auto">
          <a:xfrm>
            <a:off x="323528" y="1119207"/>
            <a:ext cx="351227" cy="416079"/>
          </a:xfrm>
          <a:prstGeom prst="rect">
            <a:avLst/>
          </a:prstGeom>
          <a:noFill/>
        </p:spPr>
      </p:pic>
      <p:sp>
        <p:nvSpPr>
          <p:cNvPr id="9" name="TextBox 8"/>
          <p:cNvSpPr txBox="1"/>
          <p:nvPr/>
        </p:nvSpPr>
        <p:spPr>
          <a:xfrm>
            <a:off x="899592" y="812891"/>
            <a:ext cx="6552728" cy="830997"/>
          </a:xfrm>
          <a:prstGeom prst="rect">
            <a:avLst/>
          </a:prstGeom>
          <a:solidFill>
            <a:srgbClr val="CCECFF"/>
          </a:solidFill>
        </p:spPr>
        <p:txBody>
          <a:bodyPr wrap="square" rtlCol="0">
            <a:spAutoFit/>
          </a:bodyPr>
          <a:lstStyle/>
          <a:p>
            <a:r>
              <a:rPr lang="ru-RU" sz="1600" b="1" u="sng" dirty="0" smtClean="0">
                <a:latin typeface="Times New Roman" pitchFamily="18" charset="0"/>
                <a:cs typeface="Times New Roman" pitchFamily="18" charset="0"/>
              </a:rPr>
              <a:t>Законодательная база: </a:t>
            </a:r>
          </a:p>
          <a:p>
            <a:r>
              <a:rPr lang="ru-RU" sz="1600" b="1" dirty="0" smtClean="0">
                <a:latin typeface="Times New Roman" pitchFamily="18" charset="0"/>
                <a:cs typeface="Times New Roman" pitchFamily="18" charset="0"/>
              </a:rPr>
              <a:t>Федеральный закон от 08.01.1998 № 3-ФЗ «О наркотических средствах и психотропных веществах»</a:t>
            </a:r>
            <a:endParaRPr lang="ru-RU" sz="1600" b="1" dirty="0">
              <a:latin typeface="Times New Roman" pitchFamily="18" charset="0"/>
              <a:cs typeface="Times New Roman" pitchFamily="18" charset="0"/>
            </a:endParaRPr>
          </a:p>
        </p:txBody>
      </p:sp>
      <p:pic>
        <p:nvPicPr>
          <p:cNvPr id="10" name="Picture 26" descr="http://www.theintentionallife.com/wp-content/uploads/2014/12/2.jpg">
            <a:hlinkClick r:id="rId6"/>
          </p:cNvPr>
          <p:cNvPicPr>
            <a:picLocks noChangeAspect="1" noChangeArrowheads="1"/>
          </p:cNvPicPr>
          <p:nvPr/>
        </p:nvPicPr>
        <p:blipFill>
          <a:blip r:embed="rId7" cstate="print"/>
          <a:srcRect/>
          <a:stretch>
            <a:fillRect/>
          </a:stretch>
        </p:blipFill>
        <p:spPr bwMode="auto">
          <a:xfrm>
            <a:off x="162704" y="5229200"/>
            <a:ext cx="448856" cy="433988"/>
          </a:xfrm>
          <a:prstGeom prst="rect">
            <a:avLst/>
          </a:prstGeom>
          <a:noFill/>
        </p:spPr>
      </p:pic>
      <p:sp>
        <p:nvSpPr>
          <p:cNvPr id="11" name="TextBox 10"/>
          <p:cNvSpPr txBox="1"/>
          <p:nvPr/>
        </p:nvSpPr>
        <p:spPr>
          <a:xfrm>
            <a:off x="1015650" y="5229200"/>
            <a:ext cx="2044181" cy="369332"/>
          </a:xfrm>
          <a:prstGeom prst="rect">
            <a:avLst/>
          </a:prstGeom>
          <a:solidFill>
            <a:srgbClr val="CCECFF"/>
          </a:solidFill>
        </p:spPr>
        <p:txBody>
          <a:bodyPr wrap="square" rtlCol="0">
            <a:spAutoFit/>
          </a:bodyPr>
          <a:lstStyle/>
          <a:p>
            <a:r>
              <a:rPr lang="ru-RU" b="1" u="sng" dirty="0" smtClean="0">
                <a:latin typeface="Times New Roman" pitchFamily="18" charset="0"/>
                <a:cs typeface="Times New Roman" pitchFamily="18" charset="0"/>
              </a:rPr>
              <a:t>Обучение:</a:t>
            </a:r>
            <a:endParaRPr lang="ru-RU" b="1" u="sng" dirty="0">
              <a:latin typeface="Times New Roman" pitchFamily="18" charset="0"/>
              <a:cs typeface="Times New Roman" pitchFamily="18" charset="0"/>
            </a:endParaRPr>
          </a:p>
        </p:txBody>
      </p:sp>
      <p:sp>
        <p:nvSpPr>
          <p:cNvPr id="19" name="TextBox 18"/>
          <p:cNvSpPr txBox="1"/>
          <p:nvPr/>
        </p:nvSpPr>
        <p:spPr>
          <a:xfrm>
            <a:off x="268280" y="5681347"/>
            <a:ext cx="8606548" cy="1077218"/>
          </a:xfrm>
          <a:prstGeom prst="rect">
            <a:avLst/>
          </a:prstGeom>
          <a:solidFill>
            <a:schemeClr val="tx2">
              <a:lumMod val="20000"/>
              <a:lumOff val="80000"/>
            </a:schemeClr>
          </a:solidFill>
          <a:ln>
            <a:solidFill>
              <a:srgbClr val="FF3300"/>
            </a:solidFill>
          </a:ln>
        </p:spPr>
        <p:txBody>
          <a:bodyPr wrap="square" rtlCol="0">
            <a:spAutoFit/>
          </a:bodyPr>
          <a:lstStyle/>
          <a:p>
            <a:r>
              <a:rPr lang="ru-RU" sz="1600" dirty="0" smtClean="0">
                <a:latin typeface="Times New Roman" pitchFamily="18" charset="0"/>
                <a:cs typeface="Times New Roman" pitchFamily="18" charset="0"/>
              </a:rPr>
              <a:t>Минздравом России подготовлен </a:t>
            </a:r>
            <a:r>
              <a:rPr lang="ru-RU" sz="1600" u="sng" dirty="0" smtClean="0">
                <a:latin typeface="Times New Roman" pitchFamily="18" charset="0"/>
                <a:cs typeface="Times New Roman" pitchFamily="18" charset="0"/>
              </a:rPr>
              <a:t>учебный модуль </a:t>
            </a:r>
            <a:r>
              <a:rPr lang="ru-RU" sz="1600" i="1" dirty="0" smtClean="0">
                <a:latin typeface="Times New Roman" pitchFamily="18" charset="0"/>
                <a:cs typeface="Times New Roman" pitchFamily="18" charset="0"/>
              </a:rPr>
              <a:t>«Терапия острой и хронической боли», </a:t>
            </a:r>
            <a:r>
              <a:rPr lang="ru-RU" sz="1600" u="sng" dirty="0" smtClean="0">
                <a:latin typeface="Times New Roman" pitchFamily="18" charset="0"/>
                <a:cs typeface="Times New Roman" pitchFamily="18" charset="0"/>
              </a:rPr>
              <a:t>учтенный </a:t>
            </a:r>
            <a:r>
              <a:rPr lang="ru-RU" sz="1600" dirty="0" smtClean="0">
                <a:latin typeface="Times New Roman" pitchFamily="18" charset="0"/>
                <a:cs typeface="Times New Roman" pitchFamily="18" charset="0"/>
              </a:rPr>
              <a:t>практически </a:t>
            </a:r>
            <a:r>
              <a:rPr lang="ru-RU" sz="1600" u="sng" dirty="0" smtClean="0">
                <a:latin typeface="Times New Roman" pitchFamily="18" charset="0"/>
                <a:cs typeface="Times New Roman" pitchFamily="18" charset="0"/>
              </a:rPr>
              <a:t>всеми образовательными учреждениями</a:t>
            </a:r>
            <a:r>
              <a:rPr lang="ru-RU" sz="1600" dirty="0" smtClean="0">
                <a:latin typeface="Times New Roman" pitchFamily="18" charset="0"/>
                <a:cs typeface="Times New Roman" pitchFamily="18" charset="0"/>
              </a:rPr>
              <a:t> при формировании учебных программ повышения квалификации и профессиональной переподготовки медицинских специалистов (более 35 тыс.специалистов ежегодно изучат данный модуль).</a:t>
            </a:r>
            <a:endParaRPr lang="ru-RU" sz="1600" dirty="0">
              <a:latin typeface="Times New Roman" pitchFamily="18" charset="0"/>
              <a:cs typeface="Times New Roman" pitchFamily="18" charset="0"/>
            </a:endParaRPr>
          </a:p>
        </p:txBody>
      </p:sp>
      <p:grpSp>
        <p:nvGrpSpPr>
          <p:cNvPr id="20" name="Группа 19"/>
          <p:cNvGrpSpPr/>
          <p:nvPr/>
        </p:nvGrpSpPr>
        <p:grpSpPr>
          <a:xfrm>
            <a:off x="142620" y="1704001"/>
            <a:ext cx="8741046" cy="3303759"/>
            <a:chOff x="77833" y="1196752"/>
            <a:chExt cx="6798193" cy="2656064"/>
          </a:xfrm>
        </p:grpSpPr>
        <p:sp>
          <p:nvSpPr>
            <p:cNvPr id="21" name="Полилиния 20"/>
            <p:cNvSpPr/>
            <p:nvPr/>
          </p:nvSpPr>
          <p:spPr>
            <a:xfrm>
              <a:off x="109571" y="1196752"/>
              <a:ext cx="603667" cy="1088027"/>
            </a:xfrm>
            <a:custGeom>
              <a:avLst/>
              <a:gdLst>
                <a:gd name="connsiteX0" fmla="*/ 0 w 1039803"/>
                <a:gd name="connsiteY0" fmla="*/ 0 h 529972"/>
                <a:gd name="connsiteX1" fmla="*/ 774817 w 1039803"/>
                <a:gd name="connsiteY1" fmla="*/ 0 h 529972"/>
                <a:gd name="connsiteX2" fmla="*/ 1039803 w 1039803"/>
                <a:gd name="connsiteY2" fmla="*/ 264986 h 529972"/>
                <a:gd name="connsiteX3" fmla="*/ 774817 w 1039803"/>
                <a:gd name="connsiteY3" fmla="*/ 529972 h 529972"/>
                <a:gd name="connsiteX4" fmla="*/ 0 w 1039803"/>
                <a:gd name="connsiteY4" fmla="*/ 529972 h 529972"/>
                <a:gd name="connsiteX5" fmla="*/ 264986 w 1039803"/>
                <a:gd name="connsiteY5" fmla="*/ 264986 h 529972"/>
                <a:gd name="connsiteX6" fmla="*/ 0 w 1039803"/>
                <a:gd name="connsiteY6" fmla="*/ 0 h 52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9803" h="529972">
                  <a:moveTo>
                    <a:pt x="1039802" y="0"/>
                  </a:moveTo>
                  <a:lnTo>
                    <a:pt x="1039802" y="394912"/>
                  </a:lnTo>
                  <a:lnTo>
                    <a:pt x="519902" y="529972"/>
                  </a:lnTo>
                  <a:lnTo>
                    <a:pt x="1" y="394912"/>
                  </a:lnTo>
                  <a:lnTo>
                    <a:pt x="1" y="0"/>
                  </a:lnTo>
                  <a:lnTo>
                    <a:pt x="519901" y="135060"/>
                  </a:lnTo>
                  <a:lnTo>
                    <a:pt x="1039802" y="0"/>
                  </a:lnTo>
                  <a:close/>
                </a:path>
              </a:pathLst>
            </a:custGeom>
            <a:solidFill>
              <a:srgbClr val="1F497D">
                <a:lumMod val="20000"/>
                <a:lumOff val="80000"/>
              </a:srgbClr>
            </a:solidFill>
            <a:ln w="25400" cap="flat" cmpd="sng" algn="ctr">
              <a:solidFill>
                <a:srgbClr val="4F81BD">
                  <a:hueOff val="0"/>
                  <a:satOff val="0"/>
                  <a:lumOff val="0"/>
                  <a:alphaOff val="0"/>
                </a:srgbClr>
              </a:solidFill>
              <a:prstDash val="solid"/>
            </a:ln>
            <a:effectLst/>
          </p:spPr>
          <p:txBody>
            <a:bodyPr spcFirstLastPara="0" vert="horz" wrap="square" lIns="6351" tIns="271336" rIns="6350" bIns="271337" numCol="1" spcCol="1270" anchor="ctr" anchorCtr="0">
              <a:noAutofit/>
            </a:bodyPr>
            <a:lstStyle/>
            <a:p>
              <a:pPr marL="0" marR="0" lvl="0" indent="0" algn="ctr" defTabSz="444500" eaLnBrk="1" fontAlgn="base" latinLnBrk="0" hangingPunct="1">
                <a:lnSpc>
                  <a:spcPct val="90000"/>
                </a:lnSpc>
                <a:spcBef>
                  <a:spcPct val="0"/>
                </a:spcBef>
                <a:spcAft>
                  <a:spcPct val="35000"/>
                </a:spcAft>
                <a:buClrTx/>
                <a:buSzTx/>
                <a:buFontTx/>
                <a:buNone/>
                <a:tabLst/>
                <a:defRPr/>
              </a:pPr>
              <a:r>
                <a:rPr kumimoji="0" lang="ru-RU" sz="10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Закон от 31.12.2014 </a:t>
              </a:r>
            </a:p>
            <a:p>
              <a:pPr marL="0" marR="0" lvl="0" indent="0" algn="ctr" defTabSz="444500" eaLnBrk="1" fontAlgn="base" latinLnBrk="0" hangingPunct="1">
                <a:lnSpc>
                  <a:spcPct val="90000"/>
                </a:lnSpc>
                <a:spcBef>
                  <a:spcPct val="0"/>
                </a:spcBef>
                <a:spcAft>
                  <a:spcPct val="35000"/>
                </a:spcAft>
                <a:buClrTx/>
                <a:buSzTx/>
                <a:buFontTx/>
                <a:buNone/>
                <a:tabLst/>
                <a:defRPr/>
              </a:pPr>
              <a:r>
                <a:rPr kumimoji="0" lang="ru-RU" sz="10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 501-ФЗ</a:t>
              </a:r>
            </a:p>
          </p:txBody>
        </p:sp>
        <p:sp>
          <p:nvSpPr>
            <p:cNvPr id="22" name="Полилиния 21"/>
            <p:cNvSpPr/>
            <p:nvPr/>
          </p:nvSpPr>
          <p:spPr>
            <a:xfrm>
              <a:off x="758232" y="1196753"/>
              <a:ext cx="6110920" cy="975996"/>
            </a:xfrm>
            <a:custGeom>
              <a:avLst/>
              <a:gdLst>
                <a:gd name="connsiteX0" fmla="*/ 162669 w 975994"/>
                <a:gd name="connsiteY0" fmla="*/ 0 h 6110920"/>
                <a:gd name="connsiteX1" fmla="*/ 813325 w 975994"/>
                <a:gd name="connsiteY1" fmla="*/ 0 h 6110920"/>
                <a:gd name="connsiteX2" fmla="*/ 975994 w 975994"/>
                <a:gd name="connsiteY2" fmla="*/ 162669 h 6110920"/>
                <a:gd name="connsiteX3" fmla="*/ 975994 w 975994"/>
                <a:gd name="connsiteY3" fmla="*/ 6110920 h 6110920"/>
                <a:gd name="connsiteX4" fmla="*/ 975994 w 975994"/>
                <a:gd name="connsiteY4" fmla="*/ 6110920 h 6110920"/>
                <a:gd name="connsiteX5" fmla="*/ 0 w 975994"/>
                <a:gd name="connsiteY5" fmla="*/ 6110920 h 6110920"/>
                <a:gd name="connsiteX6" fmla="*/ 0 w 975994"/>
                <a:gd name="connsiteY6" fmla="*/ 6110920 h 6110920"/>
                <a:gd name="connsiteX7" fmla="*/ 0 w 975994"/>
                <a:gd name="connsiteY7" fmla="*/ 162669 h 6110920"/>
                <a:gd name="connsiteX8" fmla="*/ 162669 w 975994"/>
                <a:gd name="connsiteY8" fmla="*/ 0 h 6110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5994" h="6110920">
                  <a:moveTo>
                    <a:pt x="975994" y="1018510"/>
                  </a:moveTo>
                  <a:lnTo>
                    <a:pt x="975994" y="5092410"/>
                  </a:lnTo>
                  <a:cubicBezTo>
                    <a:pt x="975994" y="5654918"/>
                    <a:pt x="964362" y="6110917"/>
                    <a:pt x="950014" y="6110917"/>
                  </a:cubicBezTo>
                  <a:lnTo>
                    <a:pt x="0" y="6110917"/>
                  </a:lnTo>
                  <a:lnTo>
                    <a:pt x="0" y="6110917"/>
                  </a:lnTo>
                  <a:lnTo>
                    <a:pt x="0" y="3"/>
                  </a:lnTo>
                  <a:lnTo>
                    <a:pt x="0" y="3"/>
                  </a:lnTo>
                  <a:lnTo>
                    <a:pt x="950014" y="3"/>
                  </a:lnTo>
                  <a:cubicBezTo>
                    <a:pt x="964362" y="3"/>
                    <a:pt x="975994" y="456002"/>
                    <a:pt x="975994" y="1018510"/>
                  </a:cubicBezTo>
                  <a:close/>
                </a:path>
              </a:pathLst>
            </a:cu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txBody>
            <a:bodyPr spcFirstLastPara="0" vert="horz" wrap="square" lIns="71120" tIns="53995" rIns="53994" bIns="53995" numCol="1" spcCol="1270" anchor="ctr" anchorCtr="0">
              <a:noAutofit/>
            </a:bodyPr>
            <a:lstStyle/>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упрощает требования к перевозке наркотических средств и психотропных веществ (далее – вещества)</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право отпуска веществ медицинскими организациями и обособленными подразделениями медицинских организаций, расположенных в сельских и удаленных населенных пунктах</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увеличивает срок действия рецепта до 15 дней</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запрещает требования о возврате использованных первичных упаковок веществ при выписке новых рецептов;</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вводит новые понятия «отпуск веществ» и «реализация веществ»</a:t>
              </a:r>
            </a:p>
          </p:txBody>
        </p:sp>
        <p:sp>
          <p:nvSpPr>
            <p:cNvPr id="23" name="Полилиния 22"/>
            <p:cNvSpPr/>
            <p:nvPr/>
          </p:nvSpPr>
          <p:spPr>
            <a:xfrm>
              <a:off x="93703" y="2251650"/>
              <a:ext cx="603665" cy="803843"/>
            </a:xfrm>
            <a:custGeom>
              <a:avLst/>
              <a:gdLst>
                <a:gd name="connsiteX0" fmla="*/ 0 w 803843"/>
                <a:gd name="connsiteY0" fmla="*/ 0 h 518817"/>
                <a:gd name="connsiteX1" fmla="*/ 544435 w 803843"/>
                <a:gd name="connsiteY1" fmla="*/ 0 h 518817"/>
                <a:gd name="connsiteX2" fmla="*/ 803843 w 803843"/>
                <a:gd name="connsiteY2" fmla="*/ 259409 h 518817"/>
                <a:gd name="connsiteX3" fmla="*/ 544435 w 803843"/>
                <a:gd name="connsiteY3" fmla="*/ 518817 h 518817"/>
                <a:gd name="connsiteX4" fmla="*/ 0 w 803843"/>
                <a:gd name="connsiteY4" fmla="*/ 518817 h 518817"/>
                <a:gd name="connsiteX5" fmla="*/ 259409 w 803843"/>
                <a:gd name="connsiteY5" fmla="*/ 259409 h 518817"/>
                <a:gd name="connsiteX6" fmla="*/ 0 w 803843"/>
                <a:gd name="connsiteY6" fmla="*/ 0 h 518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3843" h="518817">
                  <a:moveTo>
                    <a:pt x="803843" y="0"/>
                  </a:moveTo>
                  <a:lnTo>
                    <a:pt x="803843" y="351390"/>
                  </a:lnTo>
                  <a:lnTo>
                    <a:pt x="401921" y="518817"/>
                  </a:lnTo>
                  <a:lnTo>
                    <a:pt x="0" y="351390"/>
                  </a:lnTo>
                  <a:lnTo>
                    <a:pt x="0" y="0"/>
                  </a:lnTo>
                  <a:lnTo>
                    <a:pt x="401921" y="167428"/>
                  </a:lnTo>
                  <a:lnTo>
                    <a:pt x="803843" y="0"/>
                  </a:lnTo>
                  <a:close/>
                </a:path>
              </a:pathLst>
            </a:custGeom>
            <a:solidFill>
              <a:srgbClr val="1F497D">
                <a:lumMod val="20000"/>
                <a:lumOff val="80000"/>
              </a:srgbClr>
            </a:solidFill>
            <a:ln w="25400" cap="flat" cmpd="sng" algn="ctr">
              <a:solidFill>
                <a:srgbClr val="4F81BD">
                  <a:hueOff val="0"/>
                  <a:satOff val="0"/>
                  <a:lumOff val="0"/>
                  <a:alphaOff val="0"/>
                </a:srgbClr>
              </a:solidFill>
              <a:prstDash val="solid"/>
            </a:ln>
            <a:effectLst/>
          </p:spPr>
          <p:txBody>
            <a:bodyPr spcFirstLastPara="0" vert="horz" wrap="square" lIns="6351" tIns="265759" rIns="6349" bIns="265758" numCol="1" spcCol="1270" anchor="ctr" anchorCtr="0">
              <a:noAutofit/>
            </a:bodyPr>
            <a:lstStyle/>
            <a:p>
              <a:pPr marL="0" marR="0" lvl="0" indent="0" algn="ctr" defTabSz="444500" eaLnBrk="1" fontAlgn="base" latinLnBrk="0" hangingPunct="1">
                <a:lnSpc>
                  <a:spcPct val="90000"/>
                </a:lnSpc>
                <a:spcBef>
                  <a:spcPct val="0"/>
                </a:spcBef>
                <a:spcAft>
                  <a:spcPct val="35000"/>
                </a:spcAft>
                <a:buClrTx/>
                <a:buSzTx/>
                <a:buFontTx/>
                <a:buNone/>
                <a:tabLst/>
                <a:defRPr/>
              </a:pPr>
              <a:endParaRPr kumimoji="0" lang="ru-RU" sz="10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endParaRPr>
            </a:p>
            <a:p>
              <a:pPr marL="0" marR="0" lvl="0" indent="0" algn="ctr" defTabSz="444500" eaLnBrk="1" fontAlgn="base" latinLnBrk="0" hangingPunct="1">
                <a:lnSpc>
                  <a:spcPct val="90000"/>
                </a:lnSpc>
                <a:spcBef>
                  <a:spcPct val="0"/>
                </a:spcBef>
                <a:spcAft>
                  <a:spcPct val="35000"/>
                </a:spcAft>
                <a:buClrTx/>
                <a:buSzTx/>
                <a:buFontTx/>
                <a:buNone/>
                <a:tabLst/>
                <a:defRPr/>
              </a:pPr>
              <a:r>
                <a:rPr kumimoji="0" lang="ru-RU" sz="8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Постановление</a:t>
              </a:r>
              <a:r>
                <a:rPr kumimoji="0" lang="ru-RU" sz="10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 </a:t>
              </a:r>
            </a:p>
            <a:p>
              <a:pPr marL="0" marR="0" lvl="0" indent="0" algn="ctr" defTabSz="444500" eaLnBrk="1" fontAlgn="base" latinLnBrk="0" hangingPunct="1">
                <a:lnSpc>
                  <a:spcPct val="90000"/>
                </a:lnSpc>
                <a:spcBef>
                  <a:spcPct val="0"/>
                </a:spcBef>
                <a:spcAft>
                  <a:spcPct val="35000"/>
                </a:spcAft>
                <a:buClrTx/>
                <a:buSzTx/>
                <a:buFontTx/>
                <a:buNone/>
                <a:tabLst/>
                <a:defRPr/>
              </a:pPr>
              <a:r>
                <a:rPr kumimoji="0" lang="ru-RU" sz="10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 807</a:t>
              </a:r>
            </a:p>
          </p:txBody>
        </p:sp>
        <p:sp>
          <p:nvSpPr>
            <p:cNvPr id="24" name="Полилиния 23"/>
            <p:cNvSpPr/>
            <p:nvPr/>
          </p:nvSpPr>
          <p:spPr>
            <a:xfrm>
              <a:off x="744981" y="2163967"/>
              <a:ext cx="6131045" cy="891526"/>
            </a:xfrm>
            <a:custGeom>
              <a:avLst/>
              <a:gdLst>
                <a:gd name="connsiteX0" fmla="*/ 148590 w 891524"/>
                <a:gd name="connsiteY0" fmla="*/ 0 h 6438666"/>
                <a:gd name="connsiteX1" fmla="*/ 742934 w 891524"/>
                <a:gd name="connsiteY1" fmla="*/ 0 h 6438666"/>
                <a:gd name="connsiteX2" fmla="*/ 891524 w 891524"/>
                <a:gd name="connsiteY2" fmla="*/ 148590 h 6438666"/>
                <a:gd name="connsiteX3" fmla="*/ 891524 w 891524"/>
                <a:gd name="connsiteY3" fmla="*/ 6438666 h 6438666"/>
                <a:gd name="connsiteX4" fmla="*/ 891524 w 891524"/>
                <a:gd name="connsiteY4" fmla="*/ 6438666 h 6438666"/>
                <a:gd name="connsiteX5" fmla="*/ 0 w 891524"/>
                <a:gd name="connsiteY5" fmla="*/ 6438666 h 6438666"/>
                <a:gd name="connsiteX6" fmla="*/ 0 w 891524"/>
                <a:gd name="connsiteY6" fmla="*/ 6438666 h 6438666"/>
                <a:gd name="connsiteX7" fmla="*/ 0 w 891524"/>
                <a:gd name="connsiteY7" fmla="*/ 148590 h 6438666"/>
                <a:gd name="connsiteX8" fmla="*/ 148590 w 891524"/>
                <a:gd name="connsiteY8" fmla="*/ 0 h 643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1524" h="6438666">
                  <a:moveTo>
                    <a:pt x="891524" y="1073133"/>
                  </a:moveTo>
                  <a:lnTo>
                    <a:pt x="891524" y="5365533"/>
                  </a:lnTo>
                  <a:cubicBezTo>
                    <a:pt x="891524" y="5958206"/>
                    <a:pt x="882313" y="6438662"/>
                    <a:pt x="870950" y="6438662"/>
                  </a:cubicBezTo>
                  <a:lnTo>
                    <a:pt x="0" y="6438662"/>
                  </a:lnTo>
                  <a:lnTo>
                    <a:pt x="0" y="6438662"/>
                  </a:lnTo>
                  <a:lnTo>
                    <a:pt x="0" y="4"/>
                  </a:lnTo>
                  <a:lnTo>
                    <a:pt x="0" y="4"/>
                  </a:lnTo>
                  <a:lnTo>
                    <a:pt x="870950" y="4"/>
                  </a:lnTo>
                  <a:cubicBezTo>
                    <a:pt x="882313" y="4"/>
                    <a:pt x="891524" y="480460"/>
                    <a:pt x="891524" y="1073133"/>
                  </a:cubicBezTo>
                  <a:close/>
                </a:path>
              </a:pathLst>
            </a:cu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txBody>
            <a:bodyPr spcFirstLastPara="0" vert="horz" wrap="square" lIns="71121" tIns="49871" rIns="49870" bIns="49873" numCol="1" spcCol="1270" anchor="ctr" anchorCtr="0">
              <a:noAutofit/>
            </a:bodyPr>
            <a:lstStyle/>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упрощает требования к хранению веществ</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предоставляет право медицинским и аптечным организациям перевозить наркотические вещества без специальной охраны</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увеличивает нормативы запасов на вещества для аптек и медицинских организаций</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упрощение требований к лицензированию</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снижение срока хранения журналов регистрации</a:t>
              </a:r>
            </a:p>
          </p:txBody>
        </p:sp>
        <p:sp>
          <p:nvSpPr>
            <p:cNvPr id="25" name="Полилиния 24"/>
            <p:cNvSpPr/>
            <p:nvPr/>
          </p:nvSpPr>
          <p:spPr>
            <a:xfrm>
              <a:off x="77833" y="3121623"/>
              <a:ext cx="635405" cy="726916"/>
            </a:xfrm>
            <a:custGeom>
              <a:avLst/>
              <a:gdLst>
                <a:gd name="connsiteX0" fmla="*/ 0 w 803843"/>
                <a:gd name="connsiteY0" fmla="*/ 0 h 529972"/>
                <a:gd name="connsiteX1" fmla="*/ 538857 w 803843"/>
                <a:gd name="connsiteY1" fmla="*/ 0 h 529972"/>
                <a:gd name="connsiteX2" fmla="*/ 803843 w 803843"/>
                <a:gd name="connsiteY2" fmla="*/ 264986 h 529972"/>
                <a:gd name="connsiteX3" fmla="*/ 538857 w 803843"/>
                <a:gd name="connsiteY3" fmla="*/ 529972 h 529972"/>
                <a:gd name="connsiteX4" fmla="*/ 0 w 803843"/>
                <a:gd name="connsiteY4" fmla="*/ 529972 h 529972"/>
                <a:gd name="connsiteX5" fmla="*/ 264986 w 803843"/>
                <a:gd name="connsiteY5" fmla="*/ 264986 h 529972"/>
                <a:gd name="connsiteX6" fmla="*/ 0 w 803843"/>
                <a:gd name="connsiteY6" fmla="*/ 0 h 52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3843" h="529972">
                  <a:moveTo>
                    <a:pt x="803842" y="0"/>
                  </a:moveTo>
                  <a:lnTo>
                    <a:pt x="803842" y="355267"/>
                  </a:lnTo>
                  <a:lnTo>
                    <a:pt x="401922" y="529972"/>
                  </a:lnTo>
                  <a:lnTo>
                    <a:pt x="1" y="355267"/>
                  </a:lnTo>
                  <a:lnTo>
                    <a:pt x="1" y="0"/>
                  </a:lnTo>
                  <a:lnTo>
                    <a:pt x="401922" y="174705"/>
                  </a:lnTo>
                  <a:lnTo>
                    <a:pt x="803842" y="0"/>
                  </a:lnTo>
                  <a:close/>
                </a:path>
              </a:pathLst>
            </a:custGeom>
            <a:solidFill>
              <a:srgbClr val="1F497D">
                <a:lumMod val="20000"/>
                <a:lumOff val="80000"/>
              </a:srgbClr>
            </a:solidFill>
            <a:ln w="25400" cap="flat" cmpd="sng" algn="ctr">
              <a:solidFill>
                <a:srgbClr val="4F81BD">
                  <a:hueOff val="0"/>
                  <a:satOff val="0"/>
                  <a:lumOff val="0"/>
                  <a:alphaOff val="0"/>
                </a:srgbClr>
              </a:solidFill>
              <a:prstDash val="solid"/>
            </a:ln>
            <a:effectLst/>
          </p:spPr>
          <p:txBody>
            <a:bodyPr spcFirstLastPara="0" vert="horz" wrap="square" lIns="5716" tIns="270701" rIns="5715" bIns="270702" numCol="1" spcCol="1270" anchor="ctr" anchorCtr="0">
              <a:noAutofit/>
            </a:bodyPr>
            <a:lstStyle/>
            <a:p>
              <a:pPr marL="0" marR="0" lvl="0" indent="0" algn="ctr" defTabSz="400050" eaLnBrk="1" fontAlgn="base" latinLnBrk="0" hangingPunct="1">
                <a:lnSpc>
                  <a:spcPct val="90000"/>
                </a:lnSpc>
                <a:spcBef>
                  <a:spcPct val="0"/>
                </a:spcBef>
                <a:spcAft>
                  <a:spcPct val="35000"/>
                </a:spcAft>
                <a:buClrTx/>
                <a:buSzTx/>
                <a:buFontTx/>
                <a:buNone/>
                <a:tabLst/>
                <a:defRPr/>
              </a:pPr>
              <a:endParaRPr kumimoji="0" lang="ru-RU" sz="900" b="0" i="0" u="none" strike="noStrike" kern="0" cap="none" spc="0" normalizeH="0" baseline="0" noProof="0" dirty="0" smtClean="0">
                <a:ln>
                  <a:noFill/>
                </a:ln>
                <a:solidFill>
                  <a:prstClr val="white"/>
                </a:solidFill>
                <a:effectLst/>
                <a:uLnTx/>
                <a:uFillTx/>
                <a:latin typeface="Times New Roman" pitchFamily="18" charset="0"/>
                <a:ea typeface="+mn-ea"/>
                <a:cs typeface="Times New Roman" pitchFamily="18" charset="0"/>
              </a:endParaRPr>
            </a:p>
            <a:p>
              <a:pPr marL="0" marR="0" lvl="0" indent="0" algn="ctr" defTabSz="400050" eaLnBrk="1" fontAlgn="base" latinLnBrk="0" hangingPunct="1">
                <a:lnSpc>
                  <a:spcPct val="90000"/>
                </a:lnSpc>
                <a:spcBef>
                  <a:spcPct val="0"/>
                </a:spcBef>
                <a:spcAft>
                  <a:spcPct val="35000"/>
                </a:spcAft>
                <a:buClrTx/>
                <a:buSzTx/>
                <a:buFontTx/>
                <a:buNone/>
                <a:tabLst/>
                <a:defRPr/>
              </a:pPr>
              <a:r>
                <a:rPr kumimoji="0" lang="ru-RU" sz="9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Приказ МЗ РФ</a:t>
              </a:r>
            </a:p>
            <a:p>
              <a:pPr marL="0" marR="0" lvl="0" indent="0" algn="ctr" defTabSz="400050" eaLnBrk="1" fontAlgn="base" latinLnBrk="0" hangingPunct="1">
                <a:lnSpc>
                  <a:spcPct val="90000"/>
                </a:lnSpc>
                <a:spcBef>
                  <a:spcPct val="0"/>
                </a:spcBef>
                <a:spcAft>
                  <a:spcPct val="35000"/>
                </a:spcAft>
                <a:buClrTx/>
                <a:buSzTx/>
                <a:buFontTx/>
                <a:buNone/>
                <a:tabLst/>
                <a:defRPr/>
              </a:pPr>
              <a:r>
                <a:rPr kumimoji="0" lang="ru-RU" sz="900" b="1" i="0" u="none" strike="noStrike" kern="0" cap="none" spc="0" normalizeH="0" baseline="0" noProof="0" dirty="0" smtClean="0">
                  <a:ln>
                    <a:noFill/>
                  </a:ln>
                  <a:solidFill>
                    <a:srgbClr val="C0504D">
                      <a:lumMod val="50000"/>
                    </a:srgbClr>
                  </a:solidFill>
                  <a:effectLst/>
                  <a:uLnTx/>
                  <a:uFillTx/>
                  <a:latin typeface="Times New Roman" pitchFamily="18" charset="0"/>
                  <a:ea typeface="+mn-ea"/>
                  <a:cs typeface="Times New Roman" pitchFamily="18" charset="0"/>
                </a:rPr>
                <a:t>№ 1175н</a:t>
              </a:r>
            </a:p>
          </p:txBody>
        </p:sp>
        <p:sp>
          <p:nvSpPr>
            <p:cNvPr id="26" name="Полилиния 25"/>
            <p:cNvSpPr/>
            <p:nvPr/>
          </p:nvSpPr>
          <p:spPr>
            <a:xfrm>
              <a:off x="744981" y="3068958"/>
              <a:ext cx="6131045" cy="783858"/>
            </a:xfrm>
            <a:custGeom>
              <a:avLst/>
              <a:gdLst>
                <a:gd name="connsiteX0" fmla="*/ 130645 w 783857"/>
                <a:gd name="connsiteY0" fmla="*/ 0 h 5972038"/>
                <a:gd name="connsiteX1" fmla="*/ 653212 w 783857"/>
                <a:gd name="connsiteY1" fmla="*/ 0 h 5972038"/>
                <a:gd name="connsiteX2" fmla="*/ 783857 w 783857"/>
                <a:gd name="connsiteY2" fmla="*/ 130645 h 5972038"/>
                <a:gd name="connsiteX3" fmla="*/ 783857 w 783857"/>
                <a:gd name="connsiteY3" fmla="*/ 5972038 h 5972038"/>
                <a:gd name="connsiteX4" fmla="*/ 783857 w 783857"/>
                <a:gd name="connsiteY4" fmla="*/ 5972038 h 5972038"/>
                <a:gd name="connsiteX5" fmla="*/ 0 w 783857"/>
                <a:gd name="connsiteY5" fmla="*/ 5972038 h 5972038"/>
                <a:gd name="connsiteX6" fmla="*/ 0 w 783857"/>
                <a:gd name="connsiteY6" fmla="*/ 5972038 h 5972038"/>
                <a:gd name="connsiteX7" fmla="*/ 0 w 783857"/>
                <a:gd name="connsiteY7" fmla="*/ 130645 h 5972038"/>
                <a:gd name="connsiteX8" fmla="*/ 130645 w 783857"/>
                <a:gd name="connsiteY8" fmla="*/ 0 h 597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3857" h="5972038">
                  <a:moveTo>
                    <a:pt x="783857" y="995359"/>
                  </a:moveTo>
                  <a:lnTo>
                    <a:pt x="783857" y="4976679"/>
                  </a:lnTo>
                  <a:cubicBezTo>
                    <a:pt x="783857" y="5526397"/>
                    <a:pt x="776180" y="5972034"/>
                    <a:pt x="766709" y="5972034"/>
                  </a:cubicBezTo>
                  <a:lnTo>
                    <a:pt x="0" y="5972034"/>
                  </a:lnTo>
                  <a:lnTo>
                    <a:pt x="0" y="5972034"/>
                  </a:lnTo>
                  <a:lnTo>
                    <a:pt x="0" y="4"/>
                  </a:lnTo>
                  <a:lnTo>
                    <a:pt x="0" y="4"/>
                  </a:lnTo>
                  <a:lnTo>
                    <a:pt x="766709" y="4"/>
                  </a:lnTo>
                  <a:cubicBezTo>
                    <a:pt x="776180" y="4"/>
                    <a:pt x="783857" y="445641"/>
                    <a:pt x="783857" y="995359"/>
                  </a:cubicBezTo>
                  <a:close/>
                </a:path>
              </a:pathLst>
            </a:cu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txBody>
            <a:bodyPr spcFirstLastPara="0" vert="horz" wrap="square" lIns="71121" tIns="44615" rIns="44615" bIns="44616" numCol="1" spcCol="1270" anchor="ctr" anchorCtr="0">
              <a:noAutofit/>
            </a:bodyPr>
            <a:lstStyle/>
            <a:p>
              <a:pPr marL="0" marR="0" lvl="1" defTabSz="444500" eaLnBrk="1" fontAlgn="base" latinLnBrk="0" hangingPunct="1">
                <a:lnSpc>
                  <a:spcPct val="90000"/>
                </a:lnSpc>
                <a:spcBef>
                  <a:spcPct val="0"/>
                </a:spcBef>
                <a:spcAft>
                  <a:spcPct val="15000"/>
                </a:spcAft>
                <a:buClrTx/>
                <a:buSzTx/>
                <a:tabLst/>
                <a:defRPr/>
              </a:pPr>
              <a:endParaRPr kumimoji="0" lang="ru-RU" sz="10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endParaRP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предоставляет право врачам самостоятельно выписывать наркотические препараты</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возможность выдачи препаратов на 5 дней при выписке из стационара</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увеличены нормы выписки на 1 рецепт (Морфин до 40 ампул)</a:t>
              </a:r>
            </a:p>
            <a:p>
              <a:pPr marL="57150" marR="0" lvl="1" indent="-57150" defTabSz="444500" eaLnBrk="1" fontAlgn="base" latinLnBrk="0" hangingPunct="1">
                <a:lnSpc>
                  <a:spcPct val="90000"/>
                </a:lnSpc>
                <a:spcBef>
                  <a:spcPct val="0"/>
                </a:spcBef>
                <a:spcAft>
                  <a:spcPct val="15000"/>
                </a:spcAft>
                <a:buClrTx/>
                <a:buSzTx/>
                <a:buFontTx/>
                <a:buChar char="••"/>
                <a:tabLst/>
                <a:defRPr/>
              </a:pPr>
              <a:r>
                <a:rPr kumimoji="0" lang="ru-RU" sz="12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rPr>
                <a:t> предоставляет право увеличивать нормы выписки наркотических средств для всех пациентов, которым требуется длительная лекарственная терапия</a:t>
              </a:r>
            </a:p>
            <a:p>
              <a:pPr marL="57150" marR="0" lvl="1" indent="-57150" defTabSz="444500" eaLnBrk="1" fontAlgn="base" latinLnBrk="0" hangingPunct="1">
                <a:lnSpc>
                  <a:spcPct val="90000"/>
                </a:lnSpc>
                <a:spcBef>
                  <a:spcPct val="0"/>
                </a:spcBef>
                <a:spcAft>
                  <a:spcPct val="15000"/>
                </a:spcAft>
                <a:buClrTx/>
                <a:buSzTx/>
                <a:buFontTx/>
                <a:buChar char="••"/>
                <a:tabLst/>
                <a:defRPr/>
              </a:pPr>
              <a:endParaRPr kumimoji="0" lang="ru-RU" sz="1000" b="0" i="0" u="none" strike="noStrike" kern="0" cap="none" spc="0" normalizeH="0" baseline="0" noProof="0" dirty="0" smtClean="0">
                <a:ln>
                  <a:noFill/>
                </a:ln>
                <a:solidFill>
                  <a:prstClr val="black">
                    <a:hueOff val="0"/>
                    <a:satOff val="0"/>
                    <a:lumOff val="0"/>
                    <a:alphaOff val="0"/>
                  </a:prstClr>
                </a:solidFill>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090753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13"/>
          <p:cNvSpPr/>
          <p:nvPr/>
        </p:nvSpPr>
        <p:spPr>
          <a:xfrm>
            <a:off x="148709" y="889897"/>
            <a:ext cx="8856983" cy="584195"/>
          </a:xfrm>
          <a:prstGeom prst="rect">
            <a:avLst/>
          </a:prstGeom>
          <a:solidFill>
            <a:schemeClr val="accent2">
              <a:lumMod val="20000"/>
              <a:lumOff val="80000"/>
            </a:schemeClr>
          </a:solidFill>
          <a:ln>
            <a:solidFill>
              <a:schemeClr val="accent2">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 name="TextBox 3"/>
          <p:cNvSpPr txBox="1"/>
          <p:nvPr/>
        </p:nvSpPr>
        <p:spPr>
          <a:xfrm>
            <a:off x="611560" y="116632"/>
            <a:ext cx="8352927" cy="1015663"/>
          </a:xfrm>
          <a:prstGeom prst="rect">
            <a:avLst/>
          </a:prstGeom>
          <a:noFill/>
        </p:spPr>
        <p:txBody>
          <a:bodyPr wrap="square" rtlCol="0">
            <a:spAutoFit/>
          </a:bodyPr>
          <a:lstStyle/>
          <a:p>
            <a:pPr algn="ctr"/>
            <a:r>
              <a:rPr lang="ru-RU" sz="2000" b="1" dirty="0" smtClean="0">
                <a:solidFill>
                  <a:schemeClr val="accent2">
                    <a:lumMod val="50000"/>
                  </a:schemeClr>
                </a:solidFill>
              </a:rPr>
              <a:t>Результаты контрольных мероприятий </a:t>
            </a:r>
            <a:r>
              <a:rPr lang="ru-RU" sz="2000" b="1" dirty="0">
                <a:solidFill>
                  <a:schemeClr val="accent2">
                    <a:lumMod val="50000"/>
                  </a:schemeClr>
                </a:solidFill>
              </a:rPr>
              <a:t>за порядком назначения и выписывания наркотических средств в целях обезболивания</a:t>
            </a:r>
          </a:p>
          <a:p>
            <a:pPr algn="ctr"/>
            <a:endParaRPr lang="ru-RU" sz="2000" b="1" dirty="0">
              <a:solidFill>
                <a:schemeClr val="accent2">
                  <a:lumMod val="50000"/>
                </a:schemeClr>
              </a:solidFill>
            </a:endParaRPr>
          </a:p>
        </p:txBody>
      </p:sp>
      <p:sp>
        <p:nvSpPr>
          <p:cNvPr id="3" name="TextBox 2"/>
          <p:cNvSpPr txBox="1"/>
          <p:nvPr/>
        </p:nvSpPr>
        <p:spPr>
          <a:xfrm>
            <a:off x="310510" y="919604"/>
            <a:ext cx="8450968" cy="584775"/>
          </a:xfrm>
          <a:prstGeom prst="rect">
            <a:avLst/>
          </a:prstGeom>
          <a:noFill/>
        </p:spPr>
        <p:txBody>
          <a:bodyPr wrap="none" rtlCol="0">
            <a:spAutoFit/>
          </a:bodyPr>
          <a:lstStyle/>
          <a:p>
            <a:pPr algn="ctr"/>
            <a:r>
              <a:rPr lang="ru-RU" sz="1400" dirty="0" smtClean="0"/>
              <a:t>За </a:t>
            </a:r>
            <a:r>
              <a:rPr lang="en-US" sz="1400" dirty="0" smtClean="0"/>
              <a:t>I </a:t>
            </a:r>
            <a:r>
              <a:rPr lang="ru-RU" sz="1400" dirty="0" smtClean="0"/>
              <a:t>полугодие 2015 года Росздравнадзором проведено </a:t>
            </a:r>
            <a:r>
              <a:rPr lang="ru-RU" b="1" dirty="0" smtClean="0"/>
              <a:t>921 контрольное мероприятие </a:t>
            </a:r>
          </a:p>
          <a:p>
            <a:pPr algn="ctr"/>
            <a:r>
              <a:rPr lang="ru-RU" sz="1400" b="1" dirty="0" smtClean="0"/>
              <a:t>по соблюдению порядка выписки обезболивающих лекарственных препаратов</a:t>
            </a:r>
            <a:endParaRPr lang="ru-RU" sz="1400" b="1" dirty="0"/>
          </a:p>
        </p:txBody>
      </p:sp>
      <p:sp>
        <p:nvSpPr>
          <p:cNvPr id="8" name="TextBox 7"/>
          <p:cNvSpPr txBox="1"/>
          <p:nvPr/>
        </p:nvSpPr>
        <p:spPr>
          <a:xfrm>
            <a:off x="107504" y="1664143"/>
            <a:ext cx="8856983" cy="738664"/>
          </a:xfrm>
          <a:prstGeom prst="rect">
            <a:avLst/>
          </a:prstGeom>
          <a:noFill/>
        </p:spPr>
        <p:txBody>
          <a:bodyPr wrap="square" rtlCol="0">
            <a:spAutoFit/>
          </a:bodyPr>
          <a:lstStyle/>
          <a:p>
            <a:pPr algn="ctr"/>
            <a:r>
              <a:rPr lang="ru-RU" sz="1400" b="1" dirty="0" smtClean="0"/>
              <a:t> сохраняется </a:t>
            </a:r>
            <a:r>
              <a:rPr lang="ru-RU" sz="1400" b="1" dirty="0"/>
              <a:t>тенденция </a:t>
            </a:r>
            <a:r>
              <a:rPr lang="ru-RU" sz="1400" b="1" dirty="0">
                <a:solidFill>
                  <a:srgbClr val="C00000"/>
                </a:solidFill>
              </a:rPr>
              <a:t>назначения наркотических средств и психотропных веществ </a:t>
            </a:r>
            <a:r>
              <a:rPr lang="ru-RU" sz="1400" b="1" dirty="0"/>
              <a:t>для пациентов с выраженным болевым синдромом  </a:t>
            </a:r>
            <a:r>
              <a:rPr lang="ru-RU" sz="1400" b="1" dirty="0">
                <a:solidFill>
                  <a:srgbClr val="C00000"/>
                </a:solidFill>
              </a:rPr>
              <a:t>в порядке проведения врачебных </a:t>
            </a:r>
            <a:r>
              <a:rPr lang="ru-RU" sz="1400" b="1" dirty="0" smtClean="0">
                <a:solidFill>
                  <a:srgbClr val="C00000"/>
                </a:solidFill>
              </a:rPr>
              <a:t>комиссий</a:t>
            </a:r>
          </a:p>
          <a:p>
            <a:pPr algn="ctr"/>
            <a:r>
              <a:rPr lang="ru-RU" sz="1400" dirty="0" smtClean="0"/>
              <a:t>(данный </a:t>
            </a:r>
            <a:r>
              <a:rPr lang="ru-RU" sz="1400" dirty="0"/>
              <a:t>факт установлен в 26545 </a:t>
            </a:r>
            <a:r>
              <a:rPr lang="ru-RU" sz="1400" dirty="0" smtClean="0"/>
              <a:t>случаях)</a:t>
            </a:r>
            <a:endParaRPr lang="ru-RU" sz="1400" b="1" dirty="0"/>
          </a:p>
        </p:txBody>
      </p:sp>
      <p:sp>
        <p:nvSpPr>
          <p:cNvPr id="5" name="TextBox 4"/>
          <p:cNvSpPr txBox="1"/>
          <p:nvPr/>
        </p:nvSpPr>
        <p:spPr>
          <a:xfrm>
            <a:off x="107505" y="2468957"/>
            <a:ext cx="8767813" cy="4416594"/>
          </a:xfrm>
          <a:prstGeom prst="rect">
            <a:avLst/>
          </a:prstGeom>
          <a:noFill/>
        </p:spPr>
        <p:txBody>
          <a:bodyPr wrap="square" rtlCol="0">
            <a:spAutoFit/>
          </a:bodyPr>
          <a:lstStyle/>
          <a:p>
            <a:pPr algn="just"/>
            <a:endParaRPr lang="ru-RU" sz="1100" dirty="0" smtClean="0"/>
          </a:p>
          <a:p>
            <a:pPr algn="just"/>
            <a:endParaRPr lang="ru-RU" sz="1100" dirty="0" smtClean="0"/>
          </a:p>
          <a:p>
            <a:pPr marL="285750" indent="-285750" algn="just">
              <a:buFont typeface="Wingdings" panose="05000000000000000000" pitchFamily="2" charset="2"/>
              <a:buChar char="§"/>
            </a:pPr>
            <a:endParaRPr lang="ru-RU" sz="1600" dirty="0" smtClean="0">
              <a:solidFill>
                <a:srgbClr val="FF0000"/>
              </a:solidFill>
            </a:endParaRPr>
          </a:p>
          <a:p>
            <a:pPr marL="285750" indent="-285750" algn="just">
              <a:buFont typeface="Wingdings" panose="05000000000000000000" pitchFamily="2" charset="2"/>
              <a:buChar char="§"/>
            </a:pPr>
            <a:endParaRPr lang="ru-RU" sz="1600" dirty="0">
              <a:solidFill>
                <a:srgbClr val="FF0000"/>
              </a:solidFill>
            </a:endParaRPr>
          </a:p>
          <a:p>
            <a:pPr algn="just"/>
            <a:r>
              <a:rPr lang="ru-RU" sz="1600" b="1" u="sng" dirty="0"/>
              <a:t>Самостоятельное выписывание </a:t>
            </a:r>
            <a:r>
              <a:rPr lang="ru-RU" sz="1600" b="1" dirty="0"/>
              <a:t>рецептов врачами установлено </a:t>
            </a:r>
            <a:r>
              <a:rPr lang="ru-RU" sz="1600" b="1" u="sng" dirty="0" smtClean="0"/>
              <a:t>в </a:t>
            </a:r>
            <a:r>
              <a:rPr lang="ru-RU" sz="1600" b="1" u="sng" dirty="0"/>
              <a:t>51 субъекте Российской Федерации</a:t>
            </a:r>
            <a:r>
              <a:rPr lang="ru-RU" sz="1600" dirty="0"/>
              <a:t> </a:t>
            </a:r>
            <a:r>
              <a:rPr lang="ru-RU" sz="1500" dirty="0"/>
              <a:t>(Брянская область, Воронежская область, г. Москва и Московская область, Ивановская область, Калужская область, Костромская область, Курская область, Липецкая область, Рязанская область, Тамбовская область, Тверская область, Тульская область, Ярославская область, Архангельская область и Ненецкий автономный округ, г. Санкт-Петербург и Ленинградская область, Калининградская область, Мурманская область, Республика Коми, Волгоградская область, Республика Адыгея, Ростовская область, Нижегородская область, Оренбургская область, Пензенская область, Пермский край, Республика Башкортостан, Республика Марий-Эл, Удмуртская Республика, Ульяновская область, Чувашская Республика, Курганская область, Свердловская область, Тюменская область, Ханты-Мансийский автономный округ, Челябинская область, Алтайский  край, Забайкальский край, Кемеровская область, Красноярский край, Омская область, Республика Тыва, Республика Хакасия, Еврейская автономная область, Магаданская область, Республика Саха-Якутия, Хабаровский край, Республика Дагестан, Ставропольский край, Чеченская Республика, Республика Крым и город федерального значения </a:t>
            </a:r>
            <a:r>
              <a:rPr lang="ru-RU" sz="1500" dirty="0" smtClean="0"/>
              <a:t>Севастополь)</a:t>
            </a:r>
          </a:p>
        </p:txBody>
      </p:sp>
      <p:sp>
        <p:nvSpPr>
          <p:cNvPr id="10" name="Прямоугольник 9"/>
          <p:cNvSpPr/>
          <p:nvPr/>
        </p:nvSpPr>
        <p:spPr>
          <a:xfrm>
            <a:off x="193386" y="2516719"/>
            <a:ext cx="8681932" cy="830997"/>
          </a:xfrm>
          <a:prstGeom prst="rect">
            <a:avLst/>
          </a:prstGeom>
          <a:solidFill>
            <a:schemeClr val="bg1">
              <a:lumMod val="85000"/>
            </a:schemeClr>
          </a:solidFill>
        </p:spPr>
        <p:txBody>
          <a:bodyPr wrap="square">
            <a:spAutoFit/>
          </a:bodyPr>
          <a:lstStyle/>
          <a:p>
            <a:pPr lvl="0" algn="ctr"/>
            <a:r>
              <a:rPr lang="ru-RU" sz="1600" dirty="0">
                <a:solidFill>
                  <a:srgbClr val="0070C0"/>
                </a:solidFill>
              </a:rPr>
              <a:t> </a:t>
            </a:r>
            <a:r>
              <a:rPr lang="ru-RU" sz="1600" dirty="0" smtClean="0"/>
              <a:t>Медицинскими работниками </a:t>
            </a:r>
            <a:r>
              <a:rPr lang="ru-RU" sz="1600" b="1" dirty="0" smtClean="0"/>
              <a:t>самостоятельно</a:t>
            </a:r>
            <a:r>
              <a:rPr lang="ru-RU" sz="1600" dirty="0" smtClean="0"/>
              <a:t> </a:t>
            </a:r>
            <a:r>
              <a:rPr lang="ru-RU" sz="1600" dirty="0"/>
              <a:t>при приеме населения  </a:t>
            </a:r>
            <a:r>
              <a:rPr lang="ru-RU" sz="1600" b="1" dirty="0"/>
              <a:t>выписано 28144 рецепта</a:t>
            </a:r>
            <a:r>
              <a:rPr lang="ru-RU" sz="1600" dirty="0"/>
              <a:t> пациентам с болевым синдромом (при этом во втором квартале по сравнению с первым кварталом самостоятельно врачами было выписано больше на  2690 рецептов</a:t>
            </a:r>
            <a:r>
              <a:rPr lang="ru-RU" sz="1600" dirty="0" smtClean="0"/>
              <a:t>) </a:t>
            </a:r>
            <a:endParaRPr lang="ru-RU" sz="1600" dirty="0"/>
          </a:p>
        </p:txBody>
      </p:sp>
      <p:sp>
        <p:nvSpPr>
          <p:cNvPr id="2" name="Номер слайда 1"/>
          <p:cNvSpPr>
            <a:spLocks noGrp="1"/>
          </p:cNvSpPr>
          <p:nvPr>
            <p:ph type="sldNum" sz="quarter" idx="12"/>
          </p:nvPr>
        </p:nvSpPr>
        <p:spPr/>
        <p:txBody>
          <a:bodyPr/>
          <a:lstStyle/>
          <a:p>
            <a:fld id="{725C68B6-61C2-468F-89AB-4B9F7531AA68}" type="slidenum">
              <a:rPr lang="ru-RU" smtClean="0"/>
              <a:pPr/>
              <a:t>7</a:t>
            </a:fld>
            <a:endParaRPr lang="ru-RU" dirty="0"/>
          </a:p>
        </p:txBody>
      </p:sp>
      <p:sp>
        <p:nvSpPr>
          <p:cNvPr id="7" name="Скругленный прямоугольник 6"/>
          <p:cNvSpPr/>
          <p:nvPr/>
        </p:nvSpPr>
        <p:spPr>
          <a:xfrm>
            <a:off x="229480" y="1588005"/>
            <a:ext cx="8613027" cy="814801"/>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5" name="Picture 4" descr=" Государственный Герб России "/>
          <p:cNvPicPr>
            <a:picLocks noChangeAspect="1" noChangeArrowheads="1"/>
          </p:cNvPicPr>
          <p:nvPr/>
        </p:nvPicPr>
        <p:blipFill>
          <a:blip r:embed="rId3" cstate="print"/>
          <a:srcRect/>
          <a:stretch>
            <a:fillRect/>
          </a:stretch>
        </p:blipFill>
        <p:spPr bwMode="auto">
          <a:xfrm>
            <a:off x="-5282" y="-1"/>
            <a:ext cx="616842" cy="968529"/>
          </a:xfrm>
          <a:prstGeom prst="rect">
            <a:avLst/>
          </a:prstGeom>
          <a:noFill/>
        </p:spPr>
      </p:pic>
    </p:spTree>
    <p:extLst>
      <p:ext uri="{BB962C8B-B14F-4D97-AF65-F5344CB8AC3E}">
        <p14:creationId xmlns:p14="http://schemas.microsoft.com/office/powerpoint/2010/main" val="1090753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8</a:t>
            </a:fld>
            <a:endParaRPr lang="ru-RU"/>
          </a:p>
        </p:txBody>
      </p:sp>
      <p:sp>
        <p:nvSpPr>
          <p:cNvPr id="3" name="TextBox 2"/>
          <p:cNvSpPr txBox="1"/>
          <p:nvPr/>
        </p:nvSpPr>
        <p:spPr>
          <a:xfrm>
            <a:off x="611560" y="116632"/>
            <a:ext cx="8496944" cy="707886"/>
          </a:xfrm>
          <a:prstGeom prst="rect">
            <a:avLst/>
          </a:prstGeom>
          <a:noFill/>
        </p:spPr>
        <p:txBody>
          <a:bodyPr wrap="square" rtlCol="0">
            <a:spAutoFit/>
          </a:bodyPr>
          <a:lstStyle/>
          <a:p>
            <a:pPr algn="ctr"/>
            <a:r>
              <a:rPr lang="ru-RU" sz="2000" b="1" dirty="0">
                <a:solidFill>
                  <a:schemeClr val="accent2">
                    <a:lumMod val="50000"/>
                  </a:schemeClr>
                </a:solidFill>
              </a:rPr>
              <a:t>Актуальные проблемы, влияющие на </a:t>
            </a:r>
            <a:r>
              <a:rPr lang="ru-RU" sz="2000" b="1" dirty="0" smtClean="0">
                <a:solidFill>
                  <a:schemeClr val="accent2">
                    <a:lumMod val="50000"/>
                  </a:schemeClr>
                </a:solidFill>
              </a:rPr>
              <a:t>временную доступность </a:t>
            </a:r>
            <a:r>
              <a:rPr lang="ru-RU" sz="2000" b="1" dirty="0">
                <a:solidFill>
                  <a:schemeClr val="accent2">
                    <a:lumMod val="50000"/>
                  </a:schemeClr>
                </a:solidFill>
              </a:rPr>
              <a:t>обезболивающей терапии</a:t>
            </a:r>
          </a:p>
        </p:txBody>
      </p:sp>
      <p:sp>
        <p:nvSpPr>
          <p:cNvPr id="5" name="Прямоугольник 4"/>
          <p:cNvSpPr/>
          <p:nvPr/>
        </p:nvSpPr>
        <p:spPr>
          <a:xfrm>
            <a:off x="114374" y="960983"/>
            <a:ext cx="8850114" cy="830997"/>
          </a:xfrm>
          <a:prstGeom prst="rect">
            <a:avLst/>
          </a:prstGeom>
          <a:noFill/>
        </p:spPr>
        <p:txBody>
          <a:bodyPr wrap="square">
            <a:spAutoFit/>
          </a:bodyPr>
          <a:lstStyle/>
          <a:p>
            <a:pPr algn="ctr"/>
            <a:r>
              <a:rPr lang="ru-RU" sz="1600" b="1" dirty="0"/>
              <a:t> </a:t>
            </a:r>
            <a:r>
              <a:rPr lang="ru-RU" sz="1600" b="1" dirty="0" smtClean="0"/>
              <a:t>1. </a:t>
            </a:r>
            <a:r>
              <a:rPr lang="ru-RU" sz="1600" b="1" dirty="0" smtClean="0">
                <a:solidFill>
                  <a:srgbClr val="C00000"/>
                </a:solidFill>
              </a:rPr>
              <a:t>не </a:t>
            </a:r>
            <a:r>
              <a:rPr lang="ru-RU" sz="1600" b="1" dirty="0">
                <a:solidFill>
                  <a:srgbClr val="C00000"/>
                </a:solidFill>
              </a:rPr>
              <a:t>выписываются врачом в день приема пациента</a:t>
            </a:r>
            <a:r>
              <a:rPr lang="ru-RU" sz="1600" b="1" dirty="0"/>
              <a:t> наркотические средства и психотропные </a:t>
            </a:r>
            <a:r>
              <a:rPr lang="ru-RU" sz="1600" b="1" dirty="0" smtClean="0"/>
              <a:t>вещества в </a:t>
            </a:r>
            <a:r>
              <a:rPr lang="ru-RU" sz="1600" b="1" dirty="0"/>
              <a:t>проверенных медицинских </a:t>
            </a:r>
            <a:r>
              <a:rPr lang="ru-RU" sz="1600" b="1" dirty="0" smtClean="0"/>
              <a:t>организациях </a:t>
            </a:r>
          </a:p>
          <a:p>
            <a:pPr algn="ctr"/>
            <a:r>
              <a:rPr lang="ru-RU" sz="1600" b="1" dirty="0" smtClean="0"/>
              <a:t>в </a:t>
            </a:r>
            <a:r>
              <a:rPr lang="ru-RU" sz="1600" b="1" dirty="0"/>
              <a:t>29 субъектах Российской Федерации</a:t>
            </a:r>
          </a:p>
        </p:txBody>
      </p:sp>
      <p:sp>
        <p:nvSpPr>
          <p:cNvPr id="7" name="Прямоугольник 6"/>
          <p:cNvSpPr/>
          <p:nvPr/>
        </p:nvSpPr>
        <p:spPr>
          <a:xfrm>
            <a:off x="256874" y="1856102"/>
            <a:ext cx="8640961" cy="1600438"/>
          </a:xfrm>
          <a:prstGeom prst="rect">
            <a:avLst/>
          </a:prstGeom>
          <a:ln>
            <a:solidFill>
              <a:schemeClr val="bg1">
                <a:lumMod val="65000"/>
              </a:schemeClr>
            </a:solidFill>
          </a:ln>
        </p:spPr>
        <p:txBody>
          <a:bodyPr wrap="square">
            <a:spAutoFit/>
          </a:bodyPr>
          <a:lstStyle/>
          <a:p>
            <a:pPr lvl="0" algn="just"/>
            <a:r>
              <a:rPr lang="ru-RU" sz="1400" dirty="0"/>
              <a:t>Белгородская область, Владимирская область, Орловская область, Смоленская область, Вологодская область,  Новгородская область, Псковская область, Республика Карелия, Астраханская область, Краснодарский край, Республика Калмыкия, Кировская область, Республика Мордовия, Республика Татарстан, Самарская область, Саратовская область, Иркутская область, Новосибирская область, Республика Алтай, Республика Бурятия, Томская область, Амурская область, Камчатский край, Приморский край, Чукотский автономный округ, Кабардино-Балкарская Республика, Карачаево-Черкесская Республика, Республика Ингушетия, Республика Северная Осетия-Алания</a:t>
            </a:r>
            <a:endParaRPr lang="ru-RU" sz="1400" dirty="0">
              <a:solidFill>
                <a:prstClr val="black"/>
              </a:solidFill>
            </a:endParaRPr>
          </a:p>
        </p:txBody>
      </p:sp>
      <p:pic>
        <p:nvPicPr>
          <p:cNvPr id="8" name="Picture 4" descr=" Государственный Герб России "/>
          <p:cNvPicPr>
            <a:picLocks noChangeAspect="1" noChangeArrowheads="1"/>
          </p:cNvPicPr>
          <p:nvPr/>
        </p:nvPicPr>
        <p:blipFill>
          <a:blip r:embed="rId2" cstate="print"/>
          <a:srcRect/>
          <a:stretch>
            <a:fillRect/>
          </a:stretch>
        </p:blipFill>
        <p:spPr bwMode="auto">
          <a:xfrm>
            <a:off x="-5282" y="-1"/>
            <a:ext cx="616842" cy="968529"/>
          </a:xfrm>
          <a:prstGeom prst="rect">
            <a:avLst/>
          </a:prstGeom>
          <a:noFill/>
        </p:spPr>
      </p:pic>
      <p:sp>
        <p:nvSpPr>
          <p:cNvPr id="10" name="Прямоугольник 9"/>
          <p:cNvSpPr/>
          <p:nvPr/>
        </p:nvSpPr>
        <p:spPr>
          <a:xfrm>
            <a:off x="256295" y="4370552"/>
            <a:ext cx="8640961" cy="2363724"/>
          </a:xfrm>
          <a:prstGeom prst="rect">
            <a:avLst/>
          </a:prstGeom>
          <a:ln>
            <a:solidFill>
              <a:schemeClr val="bg1">
                <a:lumMod val="65000"/>
              </a:schemeClr>
            </a:solidFill>
          </a:ln>
        </p:spPr>
        <p:txBody>
          <a:bodyPr wrap="square">
            <a:spAutoFit/>
          </a:bodyPr>
          <a:lstStyle/>
          <a:p>
            <a:pPr lvl="0" algn="just"/>
            <a:r>
              <a:rPr lang="ru-RU" sz="1230" dirty="0"/>
              <a:t>Амурская область, Архангельская область и Ненецкий автономный округ, Астраханская область, Белгородская область, Брянская область,  Владимирская область, Вологодская область, Воронежская область, Еврейская автономная область, Кабардино-Балкарская Республика, Калининградская область, Камчатский край,   Карачаево-Черкесская Республика, Кировская область, Костромская область, Красноярский край, Краснодарский край, Курганская область, Курская область, Липецкая область, Мурманская область, Новгородская область, Новосибирская область, Омская область, Оренбургская область, Орловская область, Пензенская область, Пермский край, Приморский край, Республика Бурятия, Псковская область, Республика Алтай, Республика Ингушетия, Республика Калмыкия, Республика Карелия, Республика Марий-Эл, Республика Мордовия, Республика Северная Осетия-Алания, Республика Татарстан, Республика Тыва, Республика Хакасия, Ростовская область, Рязанская область, Самарская область, Саратовская область, Сахалинская область, Смоленская область, Ставропольский край, Тамбовская область, Томская область, Ульяновская область, Ханты-Мансийский автономный округ-Югра, Ямало-Ненецкий  автономный округ, Чукотский автономный  округ, Ярославская область</a:t>
            </a:r>
            <a:endParaRPr lang="ru-RU" sz="1230" dirty="0">
              <a:solidFill>
                <a:prstClr val="black"/>
              </a:solidFill>
            </a:endParaRPr>
          </a:p>
        </p:txBody>
      </p:sp>
      <p:sp>
        <p:nvSpPr>
          <p:cNvPr id="11" name="Скругленный прямоугольник 10"/>
          <p:cNvSpPr/>
          <p:nvPr/>
        </p:nvSpPr>
        <p:spPr>
          <a:xfrm>
            <a:off x="203622" y="968528"/>
            <a:ext cx="8667151" cy="81480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277834" y="3555208"/>
            <a:ext cx="8667151" cy="73848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181620" y="3632064"/>
            <a:ext cx="8521055" cy="584775"/>
          </a:xfrm>
          <a:prstGeom prst="rect">
            <a:avLst/>
          </a:prstGeom>
        </p:spPr>
        <p:txBody>
          <a:bodyPr wrap="square">
            <a:spAutoFit/>
          </a:bodyPr>
          <a:lstStyle/>
          <a:p>
            <a:pPr algn="ctr"/>
            <a:r>
              <a:rPr lang="ru-RU" sz="1600" b="1" dirty="0" smtClean="0">
                <a:ea typeface="Calibri" panose="020F0502020204030204" pitchFamily="34" charset="0"/>
              </a:rPr>
              <a:t>2. </a:t>
            </a:r>
            <a:r>
              <a:rPr lang="ru-RU" sz="1600" b="1" dirty="0" smtClean="0">
                <a:solidFill>
                  <a:srgbClr val="C00000"/>
                </a:solidFill>
                <a:ea typeface="Calibri" panose="020F0502020204030204" pitchFamily="34" charset="0"/>
              </a:rPr>
              <a:t>не выписываются </a:t>
            </a:r>
            <a:r>
              <a:rPr lang="ru-RU" sz="1600" b="1" dirty="0" smtClean="0">
                <a:solidFill>
                  <a:srgbClr val="C00000"/>
                </a:solidFill>
              </a:rPr>
              <a:t>врачами </a:t>
            </a:r>
            <a:r>
              <a:rPr lang="ru-RU" sz="1600" b="1" dirty="0" smtClean="0">
                <a:solidFill>
                  <a:srgbClr val="C00000"/>
                </a:solidFill>
                <a:ea typeface="Calibri" panose="020F0502020204030204" pitchFamily="34" charset="0"/>
              </a:rPr>
              <a:t>рецепты </a:t>
            </a:r>
            <a:r>
              <a:rPr lang="ru-RU" sz="1600" b="1" dirty="0">
                <a:ea typeface="Calibri" panose="020F0502020204030204" pitchFamily="34" charset="0"/>
              </a:rPr>
              <a:t>на наркотические средства и психотропные </a:t>
            </a:r>
            <a:r>
              <a:rPr lang="ru-RU" sz="1600" b="1" dirty="0" smtClean="0">
                <a:ea typeface="Calibri" panose="020F0502020204030204" pitchFamily="34" charset="0"/>
              </a:rPr>
              <a:t>вещества </a:t>
            </a:r>
            <a:r>
              <a:rPr lang="ru-RU" sz="1600" b="1" dirty="0" smtClean="0">
                <a:solidFill>
                  <a:srgbClr val="C00000"/>
                </a:solidFill>
              </a:rPr>
              <a:t>на дому </a:t>
            </a:r>
            <a:r>
              <a:rPr lang="ru-RU" sz="1600" b="1" dirty="0" smtClean="0"/>
              <a:t>в 55 субъектах</a:t>
            </a:r>
            <a:r>
              <a:rPr lang="ru-RU" sz="1600" b="1" dirty="0"/>
              <a:t> Российской </a:t>
            </a:r>
            <a:r>
              <a:rPr lang="ru-RU" sz="1600" b="1" dirty="0" smtClean="0"/>
              <a:t>Федерации</a:t>
            </a:r>
            <a:endParaRPr lang="ru-RU" sz="1600" b="1" dirty="0"/>
          </a:p>
        </p:txBody>
      </p:sp>
    </p:spTree>
    <p:extLst>
      <p:ext uri="{BB962C8B-B14F-4D97-AF65-F5344CB8AC3E}">
        <p14:creationId xmlns:p14="http://schemas.microsoft.com/office/powerpoint/2010/main" val="383756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9</a:t>
            </a:fld>
            <a:endParaRPr lang="ru-RU"/>
          </a:p>
        </p:txBody>
      </p:sp>
      <p:sp>
        <p:nvSpPr>
          <p:cNvPr id="3" name="TextBox 2"/>
          <p:cNvSpPr txBox="1"/>
          <p:nvPr/>
        </p:nvSpPr>
        <p:spPr>
          <a:xfrm>
            <a:off x="611560" y="116632"/>
            <a:ext cx="8496944" cy="707886"/>
          </a:xfrm>
          <a:prstGeom prst="rect">
            <a:avLst/>
          </a:prstGeom>
          <a:noFill/>
        </p:spPr>
        <p:txBody>
          <a:bodyPr wrap="square" rtlCol="0">
            <a:spAutoFit/>
          </a:bodyPr>
          <a:lstStyle/>
          <a:p>
            <a:pPr algn="ctr"/>
            <a:r>
              <a:rPr lang="ru-RU" sz="2000" b="1" dirty="0">
                <a:solidFill>
                  <a:schemeClr val="accent2">
                    <a:lumMod val="50000"/>
                  </a:schemeClr>
                </a:solidFill>
              </a:rPr>
              <a:t>Актуальные проблемы, влияющие на </a:t>
            </a:r>
            <a:r>
              <a:rPr lang="ru-RU" sz="2000" b="1" dirty="0" smtClean="0">
                <a:solidFill>
                  <a:schemeClr val="accent2">
                    <a:lumMod val="50000"/>
                  </a:schemeClr>
                </a:solidFill>
              </a:rPr>
              <a:t>временную доступность </a:t>
            </a:r>
            <a:r>
              <a:rPr lang="ru-RU" sz="2000" b="1" dirty="0">
                <a:solidFill>
                  <a:schemeClr val="accent2">
                    <a:lumMod val="50000"/>
                  </a:schemeClr>
                </a:solidFill>
              </a:rPr>
              <a:t>обезболивающей терапии</a:t>
            </a:r>
          </a:p>
        </p:txBody>
      </p:sp>
      <p:sp>
        <p:nvSpPr>
          <p:cNvPr id="5" name="Прямоугольник 4"/>
          <p:cNvSpPr/>
          <p:nvPr/>
        </p:nvSpPr>
        <p:spPr>
          <a:xfrm>
            <a:off x="129241" y="968528"/>
            <a:ext cx="8850114" cy="923330"/>
          </a:xfrm>
          <a:prstGeom prst="rect">
            <a:avLst/>
          </a:prstGeom>
          <a:solidFill>
            <a:srgbClr val="CCECFF"/>
          </a:solidFill>
        </p:spPr>
        <p:txBody>
          <a:bodyPr wrap="square">
            <a:spAutoFit/>
          </a:bodyPr>
          <a:lstStyle/>
          <a:p>
            <a:pPr algn="ctr"/>
            <a:r>
              <a:rPr lang="ru-RU" dirty="0"/>
              <a:t>врачи имеют право при выписке пациента из стационара в целях обезболивания </a:t>
            </a:r>
            <a:r>
              <a:rPr lang="ru-RU" b="1" dirty="0"/>
              <a:t>до постановки на учет по месту жительства  обеспечить пациента наркотическими средствами и психотропными </a:t>
            </a:r>
            <a:r>
              <a:rPr lang="ru-RU" b="1" dirty="0" smtClean="0"/>
              <a:t>веществами</a:t>
            </a:r>
            <a:endParaRPr lang="ru-RU" b="1" dirty="0"/>
          </a:p>
        </p:txBody>
      </p:sp>
      <p:sp>
        <p:nvSpPr>
          <p:cNvPr id="7" name="Прямоугольник 6"/>
          <p:cNvSpPr/>
          <p:nvPr/>
        </p:nvSpPr>
        <p:spPr>
          <a:xfrm>
            <a:off x="123700" y="1932488"/>
            <a:ext cx="8705023" cy="1415772"/>
          </a:xfrm>
          <a:prstGeom prst="rect">
            <a:avLst/>
          </a:prstGeom>
          <a:ln>
            <a:solidFill>
              <a:schemeClr val="bg1">
                <a:lumMod val="65000"/>
              </a:schemeClr>
            </a:solidFill>
          </a:ln>
        </p:spPr>
        <p:txBody>
          <a:bodyPr wrap="square">
            <a:spAutoFit/>
          </a:bodyPr>
          <a:lstStyle/>
          <a:p>
            <a:pPr algn="ctr"/>
            <a:r>
              <a:rPr lang="ru-RU" sz="1600" dirty="0"/>
              <a:t>Данная норма законодательства применялась в 1-ом полугодии </a:t>
            </a:r>
            <a:endParaRPr lang="ru-RU" sz="1600" dirty="0" smtClean="0"/>
          </a:p>
          <a:p>
            <a:pPr algn="ctr"/>
            <a:r>
              <a:rPr lang="ru-RU" sz="1600" dirty="0" smtClean="0"/>
              <a:t>в </a:t>
            </a:r>
            <a:r>
              <a:rPr lang="ru-RU" sz="1600" dirty="0"/>
              <a:t>отношении  55 пациентов в следующих субъектах Российской Федерации: </a:t>
            </a:r>
            <a:endParaRPr lang="ru-RU" sz="1600" dirty="0" smtClean="0"/>
          </a:p>
          <a:p>
            <a:pPr algn="ctr"/>
            <a:r>
              <a:rPr lang="ru-RU" dirty="0" smtClean="0"/>
              <a:t>Республика </a:t>
            </a:r>
            <a:r>
              <a:rPr lang="ru-RU" dirty="0"/>
              <a:t>Коми, Республика Адыгея, Республика Татарстан, Чувашская Республика, Забайкальский край, Кемеровская область, Новосибирская область, Республика </a:t>
            </a:r>
            <a:r>
              <a:rPr lang="ru-RU" dirty="0" smtClean="0"/>
              <a:t>Дагестан</a:t>
            </a:r>
            <a:endParaRPr lang="ru-RU" dirty="0"/>
          </a:p>
        </p:txBody>
      </p:sp>
      <p:pic>
        <p:nvPicPr>
          <p:cNvPr id="8" name="Picture 4" descr=" Государственный Герб России "/>
          <p:cNvPicPr>
            <a:picLocks noChangeAspect="1" noChangeArrowheads="1"/>
          </p:cNvPicPr>
          <p:nvPr/>
        </p:nvPicPr>
        <p:blipFill>
          <a:blip r:embed="rId2" cstate="print"/>
          <a:srcRect/>
          <a:stretch>
            <a:fillRect/>
          </a:stretch>
        </p:blipFill>
        <p:spPr bwMode="auto">
          <a:xfrm>
            <a:off x="-5282" y="-1"/>
            <a:ext cx="616842" cy="968529"/>
          </a:xfrm>
          <a:prstGeom prst="rect">
            <a:avLst/>
          </a:prstGeom>
          <a:noFill/>
        </p:spPr>
      </p:pic>
      <p:sp>
        <p:nvSpPr>
          <p:cNvPr id="9" name="Прямоугольник 8"/>
          <p:cNvSpPr/>
          <p:nvPr/>
        </p:nvSpPr>
        <p:spPr>
          <a:xfrm>
            <a:off x="123700" y="3649446"/>
            <a:ext cx="5862233" cy="1754326"/>
          </a:xfrm>
          <a:prstGeom prst="rect">
            <a:avLst/>
          </a:prstGeom>
          <a:solidFill>
            <a:srgbClr val="CCECFF"/>
          </a:solidFill>
        </p:spPr>
        <p:txBody>
          <a:bodyPr wrap="square">
            <a:spAutoFit/>
          </a:bodyPr>
          <a:lstStyle/>
          <a:p>
            <a:pPr algn="ctr"/>
            <a:r>
              <a:rPr lang="ru-RU" dirty="0"/>
              <a:t> при проведении контрольных мероприятий территориальными органами Росздравнадзора было установлено, что </a:t>
            </a:r>
            <a:r>
              <a:rPr lang="ru-RU" b="1" dirty="0"/>
              <a:t>35 пациентам при выписке из стационара  выданы рецепты для  самостоятельного приобретения  наркотических средств и психотропных </a:t>
            </a:r>
            <a:r>
              <a:rPr lang="ru-RU" b="1" dirty="0" smtClean="0"/>
              <a:t>веществ</a:t>
            </a:r>
            <a:endParaRPr lang="ru-RU" b="1" dirty="0"/>
          </a:p>
        </p:txBody>
      </p:sp>
      <p:sp>
        <p:nvSpPr>
          <p:cNvPr id="6" name="Прямоугольник 5"/>
          <p:cNvSpPr/>
          <p:nvPr/>
        </p:nvSpPr>
        <p:spPr>
          <a:xfrm>
            <a:off x="123700" y="5661248"/>
            <a:ext cx="8593841" cy="646331"/>
          </a:xfrm>
          <a:prstGeom prst="rect">
            <a:avLst/>
          </a:prstGeom>
          <a:ln>
            <a:solidFill>
              <a:schemeClr val="bg1">
                <a:lumMod val="75000"/>
              </a:schemeClr>
            </a:solidFill>
          </a:ln>
        </p:spPr>
        <p:txBody>
          <a:bodyPr wrap="square">
            <a:spAutoFit/>
          </a:bodyPr>
          <a:lstStyle/>
          <a:p>
            <a:pPr algn="ctr"/>
            <a:r>
              <a:rPr lang="ru-RU" dirty="0" smtClean="0"/>
              <a:t>Республика Адыгея, Удмуртская Республика, Курганская область, Республика Дагестан, Чеченская Республика</a:t>
            </a:r>
            <a:endParaRPr lang="ru-RU" dirty="0"/>
          </a:p>
        </p:txBody>
      </p:sp>
      <p:pic>
        <p:nvPicPr>
          <p:cNvPr id="15" name="Рисунок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374821">
            <a:off x="6084168" y="3520940"/>
            <a:ext cx="2744555" cy="2171899"/>
          </a:xfrm>
          <a:prstGeom prst="rect">
            <a:avLst/>
          </a:prstGeom>
          <a:ln>
            <a:noFill/>
          </a:ln>
          <a:effectLst>
            <a:softEdge rad="112500"/>
          </a:effectLst>
        </p:spPr>
      </p:pic>
    </p:spTree>
    <p:extLst>
      <p:ext uri="{BB962C8B-B14F-4D97-AF65-F5344CB8AC3E}">
        <p14:creationId xmlns:p14="http://schemas.microsoft.com/office/powerpoint/2010/main" val="286246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8501</TotalTime>
  <Words>2019</Words>
  <Application>Microsoft Office PowerPoint</Application>
  <PresentationFormat>Экран (4:3)</PresentationFormat>
  <Paragraphs>317</Paragraphs>
  <Slides>14</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Главная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Корочкин Александр Викторович</dc:creator>
  <cp:lastModifiedBy>Крупнова Ирина Викторовна</cp:lastModifiedBy>
  <cp:revision>630</cp:revision>
  <cp:lastPrinted>2015-03-04T12:56:02Z</cp:lastPrinted>
  <dcterms:created xsi:type="dcterms:W3CDTF">2012-08-31T09:55:51Z</dcterms:created>
  <dcterms:modified xsi:type="dcterms:W3CDTF">2015-09-29T05:41:43Z</dcterms:modified>
</cp:coreProperties>
</file>