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323" r:id="rId2"/>
    <p:sldId id="485" r:id="rId3"/>
    <p:sldId id="490" r:id="rId4"/>
    <p:sldId id="488" r:id="rId5"/>
    <p:sldId id="486" r:id="rId6"/>
    <p:sldId id="487" r:id="rId7"/>
    <p:sldId id="497" r:id="rId8"/>
    <p:sldId id="493" r:id="rId9"/>
    <p:sldId id="492" r:id="rId10"/>
    <p:sldId id="496" r:id="rId11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79D"/>
    <a:srgbClr val="2D1DA3"/>
    <a:srgbClr val="C984E4"/>
    <a:srgbClr val="F9A9DE"/>
    <a:srgbClr val="D52166"/>
    <a:srgbClr val="A5AAD3"/>
    <a:srgbClr val="E60000"/>
    <a:srgbClr val="F9F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847568352384935E-2"/>
          <c:y val="0.23456790123456789"/>
          <c:w val="0.61436221007137259"/>
          <c:h val="0.662338874307378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сотрудники СМО и ТФОМС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1280315848843767E-2"/>
                  <c:y val="-1.6460905349794313E-2"/>
                </c:manualLayout>
              </c:layout>
              <c:spPr/>
              <c:txPr>
                <a:bodyPr/>
                <a:lstStyle/>
                <a:p>
                  <a:pPr>
                    <a:defRPr sz="912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0242526790749317E-3"/>
                  <c:y val="-8.2304526748971193E-2"/>
                </c:manualLayout>
              </c:layout>
              <c:spPr/>
              <c:txPr>
                <a:bodyPr/>
                <a:lstStyle/>
                <a:p>
                  <a:pPr>
                    <a:defRPr sz="912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12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</c:f>
              <c:strCache>
                <c:ptCount val="1"/>
                <c:pt idx="0">
                  <c:v>2014 год</c:v>
                </c:pt>
              </c:strCache>
            </c:strRef>
          </c:cat>
          <c:val>
            <c:numRef>
              <c:f>Лист1!$B$3</c:f>
              <c:numCache>
                <c:formatCode>0.0%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врачи МО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91253659184922E-2"/>
                  <c:y val="-6.9958847736625515E-2"/>
                </c:manualLayout>
              </c:layout>
              <c:spPr/>
              <c:txPr>
                <a:bodyPr/>
                <a:lstStyle/>
                <a:p>
                  <a:pPr>
                    <a:defRPr sz="912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48505358149947E-2"/>
                  <c:y val="-6.1728395061728392E-2"/>
                </c:manualLayout>
              </c:layout>
              <c:spPr/>
              <c:txPr>
                <a:bodyPr/>
                <a:lstStyle/>
                <a:p>
                  <a:pPr>
                    <a:defRPr sz="912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04850535815003E-2"/>
                  <c:y val="-6.5843945432746839E-2"/>
                </c:manualLayout>
              </c:layout>
              <c:spPr/>
              <c:txPr>
                <a:bodyPr/>
                <a:lstStyle/>
                <a:p>
                  <a:pPr>
                    <a:defRPr sz="912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12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</c:f>
              <c:strCache>
                <c:ptCount val="1"/>
                <c:pt idx="0">
                  <c:v>2014 год</c:v>
                </c:pt>
              </c:strCache>
            </c:strRef>
          </c:cat>
          <c:val>
            <c:numRef>
              <c:f>Лист1!$B$4</c:f>
              <c:numCache>
                <c:formatCode>0.0%</c:formatCode>
                <c:ptCount val="1"/>
                <c:pt idx="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9161064"/>
        <c:axId val="319161456"/>
        <c:axId val="0"/>
      </c:bar3DChart>
      <c:catAx>
        <c:axId val="319161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19161456"/>
        <c:crosses val="autoZero"/>
        <c:auto val="1"/>
        <c:lblAlgn val="ctr"/>
        <c:lblOffset val="100"/>
        <c:noMultiLvlLbl val="0"/>
      </c:catAx>
      <c:valAx>
        <c:axId val="3191614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19161064"/>
        <c:crosses val="autoZero"/>
        <c:crossBetween val="between"/>
      </c:valAx>
      <c:spPr>
        <a:noFill/>
        <a:ln w="16542">
          <a:noFill/>
        </a:ln>
      </c:spPr>
    </c:plotArea>
    <c:legend>
      <c:legendPos val="t"/>
      <c:layout>
        <c:manualLayout>
          <c:xMode val="edge"/>
          <c:yMode val="edge"/>
          <c:wMode val="edge"/>
          <c:hMode val="edge"/>
          <c:x val="0.13944408892351354"/>
          <c:y val="4.9382596406218456E-2"/>
          <c:w val="0.63833319421644741"/>
          <c:h val="0.29015239248940039"/>
        </c:manualLayout>
      </c:layout>
      <c:overlay val="0"/>
      <c:txPr>
        <a:bodyPr/>
        <a:lstStyle/>
        <a:p>
          <a:pPr>
            <a:defRPr sz="782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597"/>
            </a:pPr>
            <a:r>
              <a:rPr lang="ru-RU" sz="914"/>
              <a:t> Ученое звание  имеет </a:t>
            </a:r>
          </a:p>
          <a:p>
            <a:pPr>
              <a:defRPr sz="597"/>
            </a:pPr>
            <a:r>
              <a:rPr lang="ru-RU" sz="914"/>
              <a:t>3 842 эксперта качества</a:t>
            </a:r>
          </a:p>
        </c:rich>
      </c:tx>
      <c:layout>
        <c:manualLayout>
          <c:xMode val="edge"/>
          <c:yMode val="edge"/>
          <c:x val="0.28686412419088181"/>
          <c:y val="4.5272476533653625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15888644981521E-2"/>
          <c:y val="7.7777777777777779E-2"/>
          <c:w val="0.84218975966360854"/>
          <c:h val="0.734234470691163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Лист1!$D$7</c:f>
              <c:strCache>
                <c:ptCount val="1"/>
                <c:pt idx="0">
                  <c:v>Количество обращений (абс.)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102196752626551E-3"/>
                  <c:y val="0.25328554360812428"/>
                </c:manualLayout>
              </c:layout>
              <c:spPr/>
              <c:txPr>
                <a:bodyPr/>
                <a:lstStyle/>
                <a:p>
                  <a:pPr>
                    <a:defRPr sz="914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02196752625851E-3"/>
                  <c:y val="0.12425328554360812"/>
                </c:manualLayout>
              </c:layout>
              <c:spPr/>
              <c:txPr>
                <a:bodyPr/>
                <a:lstStyle/>
                <a:p>
                  <a:pPr>
                    <a:defRPr sz="914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347665934945266E-3"/>
                  <c:y val="5.5555555555555552E-2"/>
                </c:manualLayout>
              </c:layout>
              <c:spPr/>
              <c:txPr>
                <a:bodyPr/>
                <a:lstStyle/>
                <a:p>
                  <a:pPr>
                    <a:defRPr sz="783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497010696468591E-2"/>
                  <c:y val="-2.9163021289005539E-7"/>
                </c:manualLayout>
              </c:layout>
              <c:spPr/>
              <c:txPr>
                <a:bodyPr/>
                <a:lstStyle/>
                <a:p>
                  <a:pPr>
                    <a:defRPr sz="783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83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Лист1!$A$8:$C$9</c:f>
              <c:strCache>
                <c:ptCount val="2"/>
                <c:pt idx="0">
                  <c:v>кандидат медицинских наук</c:v>
                </c:pt>
                <c:pt idx="1">
                  <c:v>доктор медицинских наук</c:v>
                </c:pt>
              </c:strCache>
            </c:strRef>
          </c:cat>
          <c:val>
            <c:numRef>
              <c:f>Лист1!$D$8:$D$9</c:f>
              <c:numCache>
                <c:formatCode>General</c:formatCode>
                <c:ptCount val="2"/>
                <c:pt idx="0" formatCode="#,##0">
                  <c:v>2981</c:v>
                </c:pt>
                <c:pt idx="1">
                  <c:v>861</c:v>
                </c:pt>
              </c:numCache>
            </c:numRef>
          </c:val>
        </c:ser>
        <c:ser>
          <c:idx val="1"/>
          <c:order val="1"/>
          <c:tx>
            <c:strRef>
              <c:f>Лист1!$E$7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Лист1!$A$8:$C$9</c:f>
              <c:strCache>
                <c:ptCount val="2"/>
                <c:pt idx="0">
                  <c:v>кандидат медицинских наук</c:v>
                </c:pt>
                <c:pt idx="1">
                  <c:v>доктор медицинских наук</c:v>
                </c:pt>
              </c:strCache>
            </c:strRef>
          </c:cat>
          <c:val>
            <c:numRef>
              <c:f>Лист1!$E$8:$E$9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9162240"/>
        <c:axId val="98832128"/>
        <c:axId val="0"/>
      </c:bar3DChart>
      <c:catAx>
        <c:axId val="31916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18" b="1"/>
            </a:pPr>
            <a:endParaRPr lang="ru-RU"/>
          </a:p>
        </c:txPr>
        <c:crossAx val="98832128"/>
        <c:crosses val="autoZero"/>
        <c:auto val="1"/>
        <c:lblAlgn val="ctr"/>
        <c:lblOffset val="100"/>
        <c:noMultiLvlLbl val="0"/>
      </c:catAx>
      <c:valAx>
        <c:axId val="988321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19162240"/>
        <c:crosses val="autoZero"/>
        <c:crossBetween val="between"/>
      </c:valAx>
      <c:spPr>
        <a:noFill/>
        <a:ln w="16579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69615831677453E-2"/>
          <c:y val="4.6539442986293388E-2"/>
          <c:w val="0.66855446671137242"/>
          <c:h val="0.80044364246135902"/>
        </c:manualLayout>
      </c:layout>
      <c:lineChart>
        <c:grouping val="standard"/>
        <c:varyColors val="0"/>
        <c:ser>
          <c:idx val="0"/>
          <c:order val="0"/>
          <c:tx>
            <c:strRef>
              <c:f>Лист10!$B$26</c:f>
              <c:strCache>
                <c:ptCount val="1"/>
                <c:pt idx="0">
                  <c:v>количество экспертов качества включенных в единый реестр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5"/>
          </c:marker>
          <c:dLbls>
            <c:dLbl>
              <c:idx val="2"/>
              <c:layout>
                <c:manualLayout>
                  <c:x val="-8.9123487026091491E-2"/>
                  <c:y val="-0.12257151631215958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085306300572826E-2"/>
                  <c:y val="-8.194572992062509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Лист10!$A$27:$A$30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Лист10!$B$27:$B$30</c:f>
              <c:numCache>
                <c:formatCode>General</c:formatCode>
                <c:ptCount val="4"/>
                <c:pt idx="0">
                  <c:v>8045</c:v>
                </c:pt>
                <c:pt idx="1">
                  <c:v>9561</c:v>
                </c:pt>
                <c:pt idx="2">
                  <c:v>10584</c:v>
                </c:pt>
                <c:pt idx="3">
                  <c:v>12234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648536"/>
        <c:axId val="330648144"/>
      </c:lineChart>
      <c:catAx>
        <c:axId val="33064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0648144"/>
        <c:crosses val="autoZero"/>
        <c:auto val="1"/>
        <c:lblAlgn val="ctr"/>
        <c:lblOffset val="100"/>
        <c:noMultiLvlLbl val="0"/>
      </c:catAx>
      <c:valAx>
        <c:axId val="3306481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30648536"/>
        <c:crosses val="autoZero"/>
        <c:crossBetween val="between"/>
      </c:valAx>
      <c:spPr>
        <a:noFill/>
        <a:ln w="20495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53230722950462139"/>
          <c:y val="0.24051167846443439"/>
          <c:w val="1"/>
          <c:h val="0.578297940030223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1" dirty="0"/>
              <a:t>Эксперты</a:t>
            </a:r>
            <a:r>
              <a:rPr lang="ru-RU" sz="1200" b="1" baseline="0" dirty="0"/>
              <a:t> имеющие высшую и первую квалификационную категорию</a:t>
            </a:r>
            <a:endParaRPr lang="ru-RU" sz="1200" b="1" dirty="0"/>
          </a:p>
        </c:rich>
      </c:tx>
      <c:layout>
        <c:manualLayout>
          <c:xMode val="edge"/>
          <c:yMode val="edge"/>
          <c:x val="0.1061125494906357"/>
          <c:y val="0.11757962687096545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3054755043227685E-2"/>
                  <c:y val="-4.6296296296296294E-3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897214217098942E-2"/>
                  <c:y val="-9.2592592592592587E-3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5821325648415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Лист3!$A$2:$A$4</c:f>
              <c:strCache>
                <c:ptCount val="2"/>
                <c:pt idx="0">
                  <c:v>высшая категория</c:v>
                </c:pt>
                <c:pt idx="1">
                  <c:v>первая категория</c:v>
                </c:pt>
              </c:strCache>
            </c:strRef>
          </c:cat>
          <c:val>
            <c:numRef>
              <c:f>Лист3!$B$2:$B$4</c:f>
              <c:numCache>
                <c:formatCode>General</c:formatCode>
                <c:ptCount val="3"/>
                <c:pt idx="0" formatCode="#,##0">
                  <c:v>9250</c:v>
                </c:pt>
                <c:pt idx="1">
                  <c:v>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647360"/>
        <c:axId val="330647752"/>
        <c:axId val="0"/>
      </c:bar3DChart>
      <c:catAx>
        <c:axId val="33064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0647752"/>
        <c:crosses val="autoZero"/>
        <c:auto val="1"/>
        <c:lblAlgn val="ctr"/>
        <c:lblOffset val="100"/>
        <c:noMultiLvlLbl val="0"/>
      </c:catAx>
      <c:valAx>
        <c:axId val="3306477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3064736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09986664211033E-2"/>
          <c:y val="1.0873347251217814E-2"/>
          <c:w val="0.5457874929101445"/>
          <c:h val="0.7742295131924261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1"/>
              <c:layout>
                <c:manualLayout>
                  <c:x val="-7.9854553197792832E-2"/>
                  <c:y val="-0.11609656613315451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4123430729918901E-2"/>
                  <c:y val="4.0990612854058535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3577472873384442E-2"/>
                  <c:y val="1.755817440105293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Лист1!$B$2:$B$11</c:f>
              <c:strCache>
                <c:ptCount val="10"/>
                <c:pt idx="0">
                  <c:v>Взимание денежных средств по ОМС</c:v>
                </c:pt>
                <c:pt idx="1">
                  <c:v>Лекарственное обеспечение</c:v>
                </c:pt>
                <c:pt idx="2">
                  <c:v>Организация работы медицинской организации</c:v>
                </c:pt>
                <c:pt idx="3">
                  <c:v>Качество медицинской помощи</c:v>
                </c:pt>
                <c:pt idx="4">
                  <c:v>Отказ в медицинской помощи по программам ОМС</c:v>
                </c:pt>
                <c:pt idx="5">
                  <c:v>Этика и деонтология медицинских работников</c:v>
                </c:pt>
                <c:pt idx="6">
                  <c:v>Выбор медицинской организации в сфере ОМС</c:v>
                </c:pt>
                <c:pt idx="7">
                  <c:v>Выбор врача</c:v>
                </c:pt>
                <c:pt idx="8">
                  <c:v>Выбор или замена СМО</c:v>
                </c:pt>
                <c:pt idx="9">
                  <c:v>Прочие причины</c:v>
                </c:pt>
              </c:strCache>
            </c:strRef>
          </c:cat>
          <c:val>
            <c:numRef>
              <c:f>Лист1!$C$2:$C$11</c:f>
              <c:numCache>
                <c:formatCode>0.0%</c:formatCode>
                <c:ptCount val="10"/>
                <c:pt idx="0">
                  <c:v>0.186</c:v>
                </c:pt>
                <c:pt idx="1">
                  <c:v>2.5000000000000001E-2</c:v>
                </c:pt>
                <c:pt idx="2">
                  <c:v>0.33700000000000002</c:v>
                </c:pt>
                <c:pt idx="3">
                  <c:v>0.216</c:v>
                </c:pt>
                <c:pt idx="4">
                  <c:v>0.124</c:v>
                </c:pt>
                <c:pt idx="5">
                  <c:v>2.3E-2</c:v>
                </c:pt>
                <c:pt idx="6">
                  <c:v>5.3999999999999999E-2</c:v>
                </c:pt>
                <c:pt idx="7">
                  <c:v>3.0000000000000001E-3</c:v>
                </c:pt>
                <c:pt idx="8">
                  <c:v>3.0000000000000001E-3</c:v>
                </c:pt>
                <c:pt idx="9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285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52996707069907723"/>
          <c:y val="0"/>
          <c:w val="1"/>
          <c:h val="0.68229921259842519"/>
        </c:manualLayout>
      </c:layout>
      <c:overlay val="0"/>
      <c:txPr>
        <a:bodyPr/>
        <a:lstStyle/>
        <a:p>
          <a:pPr>
            <a:defRPr sz="825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938770327480453E-2"/>
          <c:y val="1.5801293132257838E-2"/>
          <c:w val="0.92750584839874872"/>
          <c:h val="0.8852215346522056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1"/>
              <c:layout>
                <c:manualLayout>
                  <c:x val="-3.7943634283119265E-3"/>
                  <c:y val="-9.012671094724635E-2"/>
                </c:manualLayout>
              </c:layout>
              <c:spPr/>
              <c:txPr>
                <a:bodyPr/>
                <a:lstStyle/>
                <a:p>
                  <a:pPr>
                    <a:defRPr sz="1092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864072158634269E-2"/>
                  <c:y val="-5.6313714686452576E-2"/>
                </c:manualLayout>
              </c:layout>
              <c:spPr/>
              <c:txPr>
                <a:bodyPr/>
                <a:lstStyle/>
                <a:p>
                  <a:pPr>
                    <a:defRPr sz="1092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1872921689716674"/>
                  <c:y val="-3.7814126742161017E-2"/>
                </c:manualLayout>
              </c:layout>
              <c:spPr/>
              <c:txPr>
                <a:bodyPr/>
                <a:lstStyle/>
                <a:p>
                  <a:pPr>
                    <a:defRPr sz="1092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6067635275031594E-2"/>
                  <c:y val="-5.956367897721971E-2"/>
                </c:manualLayout>
              </c:layout>
              <c:spPr/>
              <c:txPr>
                <a:bodyPr/>
                <a:lstStyle/>
                <a:p>
                  <a:pPr>
                    <a:defRPr sz="1092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2535501199556628"/>
                  <c:y val="-9.4214697139902506E-3"/>
                </c:manualLayout>
              </c:layout>
              <c:spPr/>
              <c:txPr>
                <a:bodyPr/>
                <a:lstStyle/>
                <a:p>
                  <a:pPr>
                    <a:defRPr sz="1092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2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Лист2!$B$2:$B$11</c:f>
              <c:strCache>
                <c:ptCount val="10"/>
                <c:pt idx="0">
                  <c:v>Взимание денежных средств по ОМС</c:v>
                </c:pt>
                <c:pt idx="1">
                  <c:v>Лекарственное обеспечение</c:v>
                </c:pt>
                <c:pt idx="2">
                  <c:v>Организация работы медицинской организации</c:v>
                </c:pt>
                <c:pt idx="3">
                  <c:v>Качество медицинской помощи</c:v>
                </c:pt>
                <c:pt idx="4">
                  <c:v>Отказ в медицинской помощи по программам ОМС</c:v>
                </c:pt>
                <c:pt idx="5">
                  <c:v>Этика и деонтология медицинских работников</c:v>
                </c:pt>
                <c:pt idx="6">
                  <c:v>Выбор медицинской организации в сфере ОМС</c:v>
                </c:pt>
                <c:pt idx="7">
                  <c:v>Выбор врача</c:v>
                </c:pt>
                <c:pt idx="8">
                  <c:v>Выбор или замена СМО</c:v>
                </c:pt>
                <c:pt idx="9">
                  <c:v>Прочие причины</c:v>
                </c:pt>
              </c:strCache>
            </c:strRef>
          </c:cat>
          <c:val>
            <c:numRef>
              <c:f>Лист2!$C$2:$C$11</c:f>
              <c:numCache>
                <c:formatCode>0.0%</c:formatCode>
                <c:ptCount val="10"/>
                <c:pt idx="0">
                  <c:v>0.20499999999999999</c:v>
                </c:pt>
                <c:pt idx="1">
                  <c:v>3.3000000000000002E-2</c:v>
                </c:pt>
                <c:pt idx="2">
                  <c:v>0.24</c:v>
                </c:pt>
                <c:pt idx="3">
                  <c:v>0.26100000000000001</c:v>
                </c:pt>
                <c:pt idx="4">
                  <c:v>0.10100000000000001</c:v>
                </c:pt>
                <c:pt idx="5">
                  <c:v>2.1999999999999999E-2</c:v>
                </c:pt>
                <c:pt idx="6">
                  <c:v>0.115</c:v>
                </c:pt>
                <c:pt idx="7">
                  <c:v>1E-3</c:v>
                </c:pt>
                <c:pt idx="8">
                  <c:v>3.0000000000000001E-3</c:v>
                </c:pt>
                <c:pt idx="9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114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 anchor="t" anchorCtr="0"/>
          <a:lstStyle/>
          <a:p>
            <a:pPr>
              <a:defRPr b="1"/>
            </a:pPr>
            <a:r>
              <a:rPr lang="ru-RU" b="1" dirty="0" smtClean="0"/>
              <a:t>Сумма финансовых санкций</a:t>
            </a:r>
            <a:r>
              <a:rPr lang="ru-RU" b="1" baseline="0" dirty="0" smtClean="0"/>
              <a:t> по результатам МЭЭ и ЭКМП к медицинским организациям за выявленные нарушения </a:t>
            </a:r>
            <a:r>
              <a:rPr lang="ru-RU" b="1" dirty="0" smtClean="0"/>
              <a:t> (млрд. </a:t>
            </a:r>
            <a:r>
              <a:rPr lang="ru-RU" b="1" dirty="0"/>
              <a:t>руб.)</a:t>
            </a:r>
          </a:p>
        </c:rich>
      </c:tx>
      <c:layout>
        <c:manualLayout>
          <c:xMode val="edge"/>
          <c:yMode val="edge"/>
          <c:x val="0.14583282858873409"/>
          <c:y val="2.5875303322933689E-4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635431946963294E-2"/>
          <c:y val="1.2166273627013866E-2"/>
          <c:w val="0.96668047103931798"/>
          <c:h val="0.895002104316091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'фин санкции'!$A$3</c:f>
              <c:strCache>
                <c:ptCount val="1"/>
                <c:pt idx="0">
                  <c:v>по результатам МЭЭ (млн. руб.)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04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mtClean="0"/>
                      <a:t>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423,7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7647058823529408E-2"/>
                </c:manualLayout>
              </c:layout>
              <c:tx>
                <c:rich>
                  <a:bodyPr/>
                  <a:lstStyle/>
                  <a:p>
                    <a:pPr>
                      <a:defRPr sz="104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627,3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134288109401983E-3"/>
                  <c:y val="-4.0796568435989361E-2"/>
                </c:manualLayout>
              </c:layout>
              <c:tx>
                <c:rich>
                  <a:bodyPr/>
                  <a:lstStyle/>
                  <a:p>
                    <a:pPr>
                      <a:defRPr sz="104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639,2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8.1568627450980397E-2"/>
                </c:manualLayout>
              </c:layout>
              <c:spPr/>
              <c:txPr>
                <a:bodyPr/>
                <a:lstStyle/>
                <a:p>
                  <a:pPr>
                    <a:defRPr sz="1045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4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санкции'!$B$2:$D$2</c:f>
              <c:strCache>
                <c:ptCount val="3"/>
                <c:pt idx="0">
                  <c:v>2013 г</c:v>
                </c:pt>
                <c:pt idx="1">
                  <c:v>2014 г</c:v>
                </c:pt>
                <c:pt idx="2">
                  <c:v>1 пол. 2015г</c:v>
                </c:pt>
              </c:strCache>
            </c:strRef>
          </c:cat>
          <c:val>
            <c:numRef>
              <c:f>'фин санкции'!$B$3:$D$3</c:f>
              <c:numCache>
                <c:formatCode>0.0</c:formatCode>
                <c:ptCount val="3"/>
                <c:pt idx="0">
                  <c:v>5423.7</c:v>
                </c:pt>
                <c:pt idx="1">
                  <c:v>7627.3</c:v>
                </c:pt>
                <c:pt idx="2">
                  <c:v>3639.2</c:v>
                </c:pt>
              </c:numCache>
            </c:numRef>
          </c:val>
        </c:ser>
        <c:ser>
          <c:idx val="1"/>
          <c:order val="1"/>
          <c:tx>
            <c:strRef>
              <c:f>'фин санкции'!$A$4</c:f>
              <c:strCache>
                <c:ptCount val="1"/>
                <c:pt idx="0">
                  <c:v>по результатам ЭКМП (млн. руб.)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04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722,6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04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452,5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761018255617676E-3"/>
                  <c:y val="-3.4652110204016098E-3"/>
                </c:manualLayout>
              </c:layout>
              <c:tx>
                <c:rich>
                  <a:bodyPr/>
                  <a:lstStyle/>
                  <a:p>
                    <a:pPr>
                      <a:defRPr sz="104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414,6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4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санкции'!$B$2:$D$2</c:f>
              <c:strCache>
                <c:ptCount val="3"/>
                <c:pt idx="0">
                  <c:v>2013 г</c:v>
                </c:pt>
                <c:pt idx="1">
                  <c:v>2014 г</c:v>
                </c:pt>
                <c:pt idx="2">
                  <c:v>1 пол. 2015г</c:v>
                </c:pt>
              </c:strCache>
            </c:strRef>
          </c:cat>
          <c:val>
            <c:numRef>
              <c:f>'фин санкции'!$B$4:$D$4</c:f>
              <c:numCache>
                <c:formatCode>0.0</c:formatCode>
                <c:ptCount val="3"/>
                <c:pt idx="0">
                  <c:v>3722.6</c:v>
                </c:pt>
                <c:pt idx="1">
                  <c:v>4452.5</c:v>
                </c:pt>
                <c:pt idx="2">
                  <c:v>2414.6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138872"/>
        <c:axId val="331139264"/>
        <c:axId val="0"/>
      </c:bar3DChart>
      <c:catAx>
        <c:axId val="331138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5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31139264"/>
        <c:crosses val="autoZero"/>
        <c:auto val="1"/>
        <c:lblAlgn val="ctr"/>
        <c:lblOffset val="100"/>
        <c:noMultiLvlLbl val="0"/>
      </c:catAx>
      <c:valAx>
        <c:axId val="331139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31138872"/>
        <c:crosses val="autoZero"/>
        <c:crossBetween val="between"/>
      </c:valAx>
      <c:spPr>
        <a:noFill/>
        <a:ln w="22125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6408237431859485"/>
          <c:y val="0.21688258307334224"/>
          <c:w val="0.95926812033111253"/>
          <c:h val="0.35656811766453722"/>
        </c:manualLayout>
      </c:layout>
      <c:overlay val="0"/>
      <c:txPr>
        <a:bodyPr/>
        <a:lstStyle/>
        <a:p>
          <a:pPr>
            <a:defRPr sz="80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7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39" dirty="0">
                <a:latin typeface="Calibri" pitchFamily="34" charset="0"/>
                <a:cs typeface="Calibri" pitchFamily="34" charset="0"/>
              </a:rPr>
              <a:t>Число</a:t>
            </a:r>
            <a:r>
              <a:rPr lang="ru-RU" sz="1039" baseline="0" dirty="0">
                <a:latin typeface="Calibri" pitchFamily="34" charset="0"/>
                <a:cs typeface="Calibri" pitchFamily="34" charset="0"/>
              </a:rPr>
              <a:t> нарушений, выявленных при проведении МЭЭ и ЭКМП (тыс.)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c:rich>
      </c:tx>
      <c:layout>
        <c:manualLayout>
          <c:xMode val="edge"/>
          <c:yMode val="edge"/>
          <c:x val="0.14739665738503999"/>
          <c:y val="7.2463229832120044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'фин санкции'!$A$26</c:f>
              <c:strCache>
                <c:ptCount val="1"/>
                <c:pt idx="0">
                  <c:v>при проведении МЭЭ (тыс.)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30723060018038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39" b="1"/>
                    </a:pPr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001,5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50457844801443E-2"/>
                  <c:y val="6.2989032964591235E-3"/>
                </c:manualLayout>
              </c:layout>
              <c:tx>
                <c:rich>
                  <a:bodyPr/>
                  <a:lstStyle/>
                  <a:p>
                    <a:pPr>
                      <a:defRPr sz="1039" b="1"/>
                    </a:pPr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190,8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883012284025255E-2"/>
                  <c:y val="-9.4483549446886857E-3"/>
                </c:manualLayout>
              </c:layout>
              <c:tx>
                <c:rich>
                  <a:bodyPr/>
                  <a:lstStyle/>
                  <a:p>
                    <a:pPr>
                      <a:defRPr sz="1039" b="1"/>
                    </a:pPr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320,3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3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санкции'!$B$25:$D$25</c:f>
              <c:strCache>
                <c:ptCount val="3"/>
                <c:pt idx="0">
                  <c:v>2013 г</c:v>
                </c:pt>
                <c:pt idx="1">
                  <c:v>2014 г</c:v>
                </c:pt>
                <c:pt idx="2">
                  <c:v>1 пол. 2015 г</c:v>
                </c:pt>
              </c:strCache>
            </c:strRef>
          </c:cat>
          <c:val>
            <c:numRef>
              <c:f>'фин санкции'!$B$26:$D$26</c:f>
              <c:numCache>
                <c:formatCode>0.0</c:formatCode>
                <c:ptCount val="3"/>
                <c:pt idx="0">
                  <c:v>8001.5</c:v>
                </c:pt>
                <c:pt idx="1">
                  <c:v>8190.8</c:v>
                </c:pt>
                <c:pt idx="2">
                  <c:v>3320.3</c:v>
                </c:pt>
              </c:numCache>
            </c:numRef>
          </c:val>
        </c:ser>
        <c:ser>
          <c:idx val="1"/>
          <c:order val="1"/>
          <c:tx>
            <c:strRef>
              <c:f>'фин санкции'!$A$27</c:f>
              <c:strCache>
                <c:ptCount val="1"/>
                <c:pt idx="0">
                  <c:v>при проведении ЭКМП (тыс.)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30723060018038E-2"/>
                  <c:y val="-3.1494516482295618E-3"/>
                </c:manualLayout>
              </c:layout>
              <c:tx>
                <c:rich>
                  <a:bodyPr/>
                  <a:lstStyle/>
                  <a:p>
                    <a:pPr>
                      <a:defRPr sz="1039" b="1"/>
                    </a:pP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244,0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50457844801443E-2"/>
                  <c:y val="3.1494516482295618E-3"/>
                </c:manualLayout>
              </c:layout>
              <c:tx>
                <c:rich>
                  <a:bodyPr/>
                  <a:lstStyle/>
                  <a:p>
                    <a:pPr>
                      <a:defRPr sz="1039" b="1"/>
                    </a:pP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671,8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52289224007215E-3"/>
                  <c:y val="-1.2597806592918247E-2"/>
                </c:manualLayout>
              </c:layout>
              <c:tx>
                <c:rich>
                  <a:bodyPr/>
                  <a:lstStyle/>
                  <a:p>
                    <a:pPr>
                      <a:defRPr sz="1039" b="1"/>
                    </a:pP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462,9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3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санкции'!$B$25:$D$25</c:f>
              <c:strCache>
                <c:ptCount val="3"/>
                <c:pt idx="0">
                  <c:v>2013 г</c:v>
                </c:pt>
                <c:pt idx="1">
                  <c:v>2014 г</c:v>
                </c:pt>
                <c:pt idx="2">
                  <c:v>1 пол. 2015 г</c:v>
                </c:pt>
              </c:strCache>
            </c:strRef>
          </c:cat>
          <c:val>
            <c:numRef>
              <c:f>'фин санкции'!$B$27:$D$27</c:f>
              <c:numCache>
                <c:formatCode>0.0</c:formatCode>
                <c:ptCount val="3"/>
                <c:pt idx="0">
                  <c:v>2244</c:v>
                </c:pt>
                <c:pt idx="1">
                  <c:v>2671.8</c:v>
                </c:pt>
                <c:pt idx="2">
                  <c:v>1462.9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140048"/>
        <c:axId val="330532080"/>
        <c:axId val="0"/>
      </c:bar3DChart>
      <c:catAx>
        <c:axId val="33114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52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330532080"/>
        <c:crosses val="autoZero"/>
        <c:auto val="1"/>
        <c:lblAlgn val="ctr"/>
        <c:lblOffset val="100"/>
        <c:noMultiLvlLbl val="0"/>
      </c:catAx>
      <c:valAx>
        <c:axId val="3305320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1140048"/>
        <c:crosses val="autoZero"/>
        <c:crossBetween val="between"/>
      </c:valAx>
      <c:spPr>
        <a:noFill/>
        <a:ln w="21988">
          <a:noFill/>
        </a:ln>
      </c:spPr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3.8572971253610519E-2"/>
          <c:y val="0.12334901429340268"/>
          <c:w val="0.91934742374245082"/>
          <c:h val="0.69982654580481951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3333333333333333E-2"/>
                  <c:y val="-0.1805555555555555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617782443472097E-2"/>
                  <c:y val="-0.3203377900472942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Лист1!$C$40:$D$40</c:f>
              <c:strCache>
                <c:ptCount val="2"/>
                <c:pt idx="0">
                  <c:v>2013 год</c:v>
                </c:pt>
                <c:pt idx="1">
                  <c:v>1 пол. 2015 года</c:v>
                </c:pt>
              </c:strCache>
            </c:strRef>
          </c:cat>
          <c:val>
            <c:numRef>
              <c:f>Лист1!$C$41:$D$41</c:f>
              <c:numCache>
                <c:formatCode>0.00%</c:formatCode>
                <c:ptCount val="2"/>
                <c:pt idx="0">
                  <c:v>0.59799999999999998</c:v>
                </c:pt>
                <c:pt idx="1">
                  <c:v>0.60599999999999998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30532864"/>
        <c:axId val="330533256"/>
        <c:axId val="0"/>
      </c:bar3DChart>
      <c:catAx>
        <c:axId val="33053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0533256"/>
        <c:crosses val="autoZero"/>
        <c:auto val="1"/>
        <c:lblAlgn val="ctr"/>
        <c:lblOffset val="100"/>
        <c:noMultiLvlLbl val="0"/>
      </c:catAx>
      <c:valAx>
        <c:axId val="3305332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3053286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0.16406</cdr:x>
      <cdr:y>0.24684</cdr:y>
    </cdr:from>
    <cdr:to>
      <cdr:x>0.8003</cdr:x>
      <cdr:y>0.74052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594183" y="432048"/>
          <a:ext cx="2304256" cy="86409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B868C7E-B305-45BD-BAC1-7543D1931C18}" type="datetimeFigureOut">
              <a:rPr lang="ru-RU"/>
              <a:pPr/>
              <a:t>02.10.2015</a:t>
            </a:fld>
            <a:endParaRPr lang="ru-RU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DC23EEE-F521-490C-A744-C740673539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5E6AA3-3EE5-4E5A-B09E-118DE5706E8B}" type="datetimeFigureOut">
              <a:rPr lang="ru-RU"/>
              <a:pPr/>
              <a:t>02.10.2015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7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D7CE43-1F98-4283-A2B3-683E1905AF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33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CD9B71-1ED2-4D7F-904A-E055C0D58BD8}" type="slidenum">
              <a:rPr kumimoji="0" lang="ru-RU" sz="1200"/>
              <a:pPr/>
              <a:t>1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406083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C0ED61-07B3-4EC7-917C-80E01BFC7676}" type="slidenum">
              <a:rPr kumimoji="0" lang="ru-RU" sz="1200"/>
              <a:pPr/>
              <a:t>3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426406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E7C959-6CCE-4116-B0F2-A06A5FB95B1B}" type="slidenum">
              <a:rPr kumimoji="0" lang="ru-RU" sz="1200"/>
              <a:pPr/>
              <a:t>4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367064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B7FB3F-0A02-4B9A-8BB4-F143E239FBA1}" type="slidenum">
              <a:rPr kumimoji="0" lang="ru-RU" sz="1200"/>
              <a:pPr/>
              <a:t>5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368084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A09811-3429-4896-B004-2B5BB32E9E8C}" type="slidenum">
              <a:rPr kumimoji="0" lang="ru-RU" sz="1200">
                <a:latin typeface="Calibri" panose="020F0502020204030204" pitchFamily="34" charset="0"/>
              </a:rPr>
              <a:pPr/>
              <a:t>8</a:t>
            </a:fld>
            <a:endParaRPr kumimoji="0"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8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DA61A-85D4-42DC-BD52-6336B66D57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C8DC5-A3B1-4027-94E1-7B9598DE12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7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1A615-03AC-40FF-B6ED-9524D5AA0E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3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2B7DAF1-DD39-4CCE-A3CC-1976D30898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5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50360-F6F9-402D-BFA4-F1E44FB774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CBE7953-5682-4C82-9769-26055A4425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417B2-36A2-4021-BAD7-8CC95A6B4A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2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8AEA-CAF1-4E84-B824-60A813D866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43A42-D173-4FD2-AE0E-44380AABAF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C6CE-66DA-472F-A881-D79CDC9F61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5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73796-1F2B-4962-97EE-A5099BFD4D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4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42BB319D-8177-4A0C-9C06-AAB585B5737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82" r:id="rId2"/>
    <p:sldLayoutId id="2147484291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92" r:id="rId9"/>
    <p:sldLayoutId id="2147484288" r:id="rId10"/>
    <p:sldLayoutId id="21474842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Arial" charset="0"/>
          <a:cs typeface="Arial" pitchFamily="34" charset="0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Arial" charset="0"/>
          <a:cs typeface="Arial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Arial" charset="0"/>
          <a:cs typeface="Arial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Arial" charset="0"/>
          <a:cs typeface="Arial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  <a:ea typeface="Arial" charset="0"/>
          <a:cs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umimoji="1" sz="2200" kern="1200">
          <a:solidFill>
            <a:srgbClr val="404040"/>
          </a:solidFill>
          <a:latin typeface="+mn-lt"/>
          <a:ea typeface="Arial" charset="0"/>
          <a:cs typeface="Arial" pitchFamily="34" charset="0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umimoji="1" sz="2000" kern="1200">
          <a:solidFill>
            <a:srgbClr val="404040"/>
          </a:solidFill>
          <a:latin typeface="+mn-lt"/>
          <a:ea typeface="Arial" charset="0"/>
          <a:cs typeface="Arial" pitchFamily="34" charset="0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umimoji="1" kern="1200">
          <a:solidFill>
            <a:srgbClr val="404040"/>
          </a:solidFill>
          <a:latin typeface="+mn-lt"/>
          <a:ea typeface="Arial" charset="0"/>
          <a:cs typeface="Arial" pitchFamily="34" charset="0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umimoji="1" sz="1600" kern="1200">
          <a:solidFill>
            <a:srgbClr val="404040"/>
          </a:solidFill>
          <a:latin typeface="+mn-lt"/>
          <a:ea typeface="Arial" charset="0"/>
          <a:cs typeface="Arial" pitchFamily="34" charset="0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umimoji="1" sz="1400" kern="1200">
          <a:solidFill>
            <a:srgbClr val="404040"/>
          </a:solidFill>
          <a:latin typeface="+mn-lt"/>
          <a:ea typeface="Arial" charset="0"/>
          <a:cs typeface="Arial" pitchFamily="34" charset="0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250" y="1339850"/>
            <a:ext cx="7129463" cy="217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400" b="1">
                <a:solidFill>
                  <a:srgbClr val="0C7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 ФОНД  ОБЯЗАТЕЛЬНОГО  МЕДИЦИНСКОГО  СТРАХОВАНИЯ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493963"/>
            <a:ext cx="8640763" cy="2014537"/>
          </a:xfrm>
        </p:spPr>
        <p:txBody>
          <a:bodyPr/>
          <a:lstStyle/>
          <a:p>
            <a:pPr marL="0" indent="0" algn="ctr">
              <a:buFont typeface="Georgia" panose="02040502050405020303" pitchFamily="18" charset="0"/>
              <a:buNone/>
            </a:pPr>
            <a:r>
              <a:rPr lang="ru-RU" sz="2400" dirty="0" smtClean="0">
                <a:solidFill>
                  <a:srgbClr val="0C77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Эффективность деятельности территориальных фондов обязательного медицинского страхования</a:t>
            </a:r>
            <a:br>
              <a:rPr lang="ru-RU" sz="2400" dirty="0" smtClean="0">
                <a:solidFill>
                  <a:srgbClr val="0C77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solidFill>
                  <a:srgbClr val="0C77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и страховых медицинских организаций </a:t>
            </a:r>
            <a:br>
              <a:rPr lang="ru-RU" sz="2400" dirty="0" smtClean="0">
                <a:solidFill>
                  <a:srgbClr val="0C77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solidFill>
                  <a:srgbClr val="0C77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по контролю объемов, сроков, качества и условий предоставления медицинской помощи по ОМС</a:t>
            </a:r>
            <a:br>
              <a:rPr lang="ru-RU" sz="2400" dirty="0" smtClean="0">
                <a:solidFill>
                  <a:srgbClr val="0C77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solidFill>
                  <a:srgbClr val="0C77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5364" name="Прямоугольник 161"/>
          <p:cNvSpPr>
            <a:spLocks noChangeArrowheads="1"/>
          </p:cNvSpPr>
          <p:nvPr/>
        </p:nvSpPr>
        <p:spPr bwMode="auto">
          <a:xfrm>
            <a:off x="3708400" y="4652963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0" lang="ru-RU" sz="1600" b="1" dirty="0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С.Г. Кравчук,</a:t>
            </a:r>
          </a:p>
          <a:p>
            <a:r>
              <a:rPr kumimoji="0" lang="ru-RU" sz="1600" b="1" dirty="0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начальник Управления организации ОМС ФОМС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FE464A-338F-4372-ADCD-755404900E42}" type="slidenum">
              <a:rPr kumimoji="0" lang="ru-RU" sz="1200">
                <a:solidFill>
                  <a:srgbClr val="7F7F7F"/>
                </a:solidFill>
              </a:rPr>
              <a:pPr/>
              <a:t>10</a:t>
            </a:fld>
            <a:endParaRPr kumimoji="0" lang="ru-RU" sz="1200">
              <a:solidFill>
                <a:srgbClr val="7F7F7F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3850" y="2493963"/>
            <a:ext cx="8640763" cy="790575"/>
          </a:xfrm>
          <a:prstGeom prst="rect">
            <a:avLst/>
          </a:prstGeom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>
                <a:srgbClr val="C3260C"/>
              </a:buClr>
              <a:buSzPct val="128000"/>
              <a:buFont typeface="Georgia" panose="02040502050405020303" pitchFamily="18" charset="0"/>
              <a:buNone/>
            </a:pPr>
            <a:r>
              <a:rPr kumimoji="0" lang="ru-RU" b="1" i="1">
                <a:solidFill>
                  <a:srgbClr val="0C77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 txBox="1">
            <a:spLocks/>
          </p:cNvSpPr>
          <p:nvPr/>
        </p:nvSpPr>
        <p:spPr bwMode="auto">
          <a:xfrm>
            <a:off x="26988" y="188913"/>
            <a:ext cx="89296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ru-RU" sz="18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сфере обязательного медицинского страхования создана система контроля объемов, сроков, качества и условий предоставления медицинской помощи по обязательному медицинскому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1150" y="1125538"/>
            <a:ext cx="8364538" cy="6477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400" b="1">
                <a:solidFill>
                  <a:srgbClr val="000000"/>
                </a:solidFill>
              </a:rPr>
              <a:t>Правовое основание контроля  обеспечено Федеральными законами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</a:rPr>
              <a:t> и ведомственными нормативным правовыми актами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7500" y="1844675"/>
            <a:ext cx="8364538" cy="93662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ru-RU" sz="13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kumimoji="0" lang="ru-RU" sz="1400" b="1">
                <a:solidFill>
                  <a:srgbClr val="000000"/>
                </a:solidFill>
              </a:rPr>
              <a:t>Законодательно установлены виды контроля: 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</a:rPr>
              <a:t>- медико-экономический контроль, 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</a:rPr>
              <a:t>- медико-экономическая экспертиза, 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</a:rPr>
              <a:t>- экспертиза качества медицинской помощи</a:t>
            </a:r>
          </a:p>
          <a:p>
            <a:pPr algn="ctr"/>
            <a:endParaRPr kumimoji="0" lang="ru-RU" sz="13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563" y="2924175"/>
            <a:ext cx="8364537" cy="93662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ru-RU" sz="13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kumimoji="0" lang="ru-RU" sz="1400" b="1">
                <a:solidFill>
                  <a:srgbClr val="000000"/>
                </a:solidFill>
              </a:rPr>
              <a:t>Создан институт экспертов качества медицинской помощи: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</a:rPr>
              <a:t>- утверждены образовательные программы для экспертов качества, </a:t>
            </a:r>
          </a:p>
          <a:p>
            <a:pPr algn="ctr">
              <a:buFontTx/>
              <a:buChar char="-"/>
            </a:pPr>
            <a:r>
              <a:rPr kumimoji="0" lang="ru-RU" sz="1400" b="1">
                <a:solidFill>
                  <a:srgbClr val="000000"/>
                </a:solidFill>
              </a:rPr>
              <a:t>сформирован единый реестр экспертов качества,</a:t>
            </a:r>
          </a:p>
          <a:p>
            <a:pPr algn="ctr">
              <a:buFontTx/>
              <a:buChar char="-"/>
            </a:pPr>
            <a:r>
              <a:rPr kumimoji="0" lang="ru-RU" sz="1400" b="1">
                <a:solidFill>
                  <a:srgbClr val="000000"/>
                </a:solidFill>
              </a:rPr>
              <a:t>обеспечен доступ к реестру экспертов всем участникам ОМС </a:t>
            </a:r>
          </a:p>
          <a:p>
            <a:pPr algn="ctr"/>
            <a:endParaRPr kumimoji="0" lang="ru-RU" sz="13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7338" y="4640263"/>
            <a:ext cx="8358187" cy="51752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ru-RU" sz="13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kumimoji="0" lang="ru-RU" sz="1400" b="1">
                <a:solidFill>
                  <a:srgbClr val="000000"/>
                </a:solidFill>
              </a:rPr>
              <a:t>Порядок контроля за принятыми решениями</a:t>
            </a:r>
          </a:p>
          <a:p>
            <a:pPr algn="ctr"/>
            <a:endParaRPr kumimoji="0" lang="ru-RU" sz="13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4356101" y="908050"/>
            <a:ext cx="431800" cy="8785225"/>
          </a:xfrm>
          <a:prstGeom prst="rightBrace">
            <a:avLst>
              <a:gd name="adj1" fmla="val 79168"/>
              <a:gd name="adj2" fmla="val 49748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5" name="Прямоугольник 23"/>
          <p:cNvSpPr>
            <a:spLocks noChangeArrowheads="1"/>
          </p:cNvSpPr>
          <p:nvPr/>
        </p:nvSpPr>
        <p:spPr bwMode="auto">
          <a:xfrm>
            <a:off x="311150" y="5445125"/>
            <a:ext cx="86629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kumimoji="0" lang="ru-RU" sz="1400" b="1">
                <a:solidFill>
                  <a:schemeClr val="tx2"/>
                </a:solidFill>
              </a:rPr>
              <a:t>защита прав застрахованных в сфере обязательного медицинского страхования;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0" lang="ru-RU" sz="1400" b="1">
                <a:solidFill>
                  <a:schemeClr val="tx2"/>
                </a:solidFill>
              </a:rPr>
              <a:t>оптимизация расходов по оплате медицинской помощи;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0" lang="ru-RU" sz="1400" b="1">
                <a:solidFill>
                  <a:schemeClr val="tx2"/>
                </a:solidFill>
              </a:rPr>
              <a:t>обеспечение бесплатного предоставления застрахованным медицинской помощи в рамках программы обязательного медицинского страхования;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0" lang="ru-RU" sz="1400" b="1">
                <a:solidFill>
                  <a:schemeClr val="tx2"/>
                </a:solidFill>
              </a:rPr>
              <a:t>предупреждение дефектов медицинской помощи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563" y="4005263"/>
            <a:ext cx="8359775" cy="51752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ru-RU" sz="13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kumimoji="0" lang="ru-RU" sz="1400" b="1">
                <a:solidFill>
                  <a:srgbClr val="000000"/>
                </a:solidFill>
              </a:rPr>
              <a:t>Создан механизм досудебного разбирательства и обжалования медицинскими организациями результатов контроля и экспертизы</a:t>
            </a:r>
          </a:p>
          <a:p>
            <a:pPr algn="ctr"/>
            <a:endParaRPr kumimoji="0" lang="ru-RU" sz="13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22225" y="6858000"/>
            <a:ext cx="9144000" cy="0"/>
          </a:xfrm>
          <a:prstGeom prst="line">
            <a:avLst/>
          </a:prstGeom>
          <a:noFill/>
          <a:ln w="15875">
            <a:solidFill>
              <a:srgbClr val="0C779D"/>
            </a:solidFill>
            <a:round/>
            <a:headEnd/>
            <a:tailEnd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Скругленный прямоугольник 7"/>
          <p:cNvSpPr/>
          <p:nvPr/>
        </p:nvSpPr>
        <p:spPr>
          <a:xfrm>
            <a:off x="5394325" y="2095500"/>
            <a:ext cx="3671888" cy="1154113"/>
          </a:xfrm>
          <a:prstGeom prst="roundRect">
            <a:avLst/>
          </a:prstGeom>
          <a:solidFill>
            <a:srgbClr val="F0ECF4"/>
          </a:solidFill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ru-RU" sz="13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kumimoji="0" lang="ru-RU" sz="1200" b="1">
                <a:solidFill>
                  <a:srgbClr val="000000"/>
                </a:solidFill>
                <a:latin typeface="Trebuchet MS" panose="020B0603020202020204" pitchFamily="34" charset="0"/>
              </a:rPr>
              <a:t>врач – специалист, имеющий стаж работы по соответствующей врачебной специальности не менее 10лет и прошедший обучение по вопросам экспертной деятельности в сфере ОМС (144 часа)</a:t>
            </a:r>
          </a:p>
          <a:p>
            <a:r>
              <a:rPr kumimoji="0" lang="ru-RU" sz="1200" b="1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kumimoji="0" lang="ru-RU" sz="13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435" name="Заголовок 3"/>
          <p:cNvSpPr txBox="1">
            <a:spLocks/>
          </p:cNvSpPr>
          <p:nvPr/>
        </p:nvSpPr>
        <p:spPr bwMode="auto">
          <a:xfrm>
            <a:off x="5100638" y="1163638"/>
            <a:ext cx="3873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ru-RU" sz="1200" b="1" i="1">
                <a:solidFill>
                  <a:srgbClr val="0C779D"/>
                </a:solidFill>
              </a:rPr>
              <a:t>ТРЕБОВАНИЯ К ЭКСПЕРТУ КАЧЕСТВА </a:t>
            </a:r>
          </a:p>
          <a:p>
            <a:pPr algn="ctr">
              <a:lnSpc>
                <a:spcPct val="120000"/>
              </a:lnSpc>
            </a:pPr>
            <a:r>
              <a:rPr kumimoji="0" lang="ru-RU" sz="1200" b="1" i="1">
                <a:solidFill>
                  <a:srgbClr val="0C779D"/>
                </a:solidFill>
              </a:rPr>
              <a:t>МЕДИЦИНСКОЙ ПОМОЩИ  </a:t>
            </a:r>
          </a:p>
          <a:p>
            <a:pPr algn="r">
              <a:lnSpc>
                <a:spcPct val="120000"/>
              </a:lnSpc>
            </a:pPr>
            <a:r>
              <a:rPr kumimoji="0" lang="ru-RU" sz="900" b="1" i="1">
                <a:solidFill>
                  <a:srgbClr val="0C779D"/>
                </a:solidFill>
              </a:rPr>
              <a:t>установлены частью 7 статьи 40</a:t>
            </a:r>
          </a:p>
          <a:p>
            <a:pPr algn="r">
              <a:lnSpc>
                <a:spcPct val="120000"/>
              </a:lnSpc>
            </a:pPr>
            <a:r>
              <a:rPr kumimoji="0" lang="ru-RU" sz="900" b="1" i="1">
                <a:solidFill>
                  <a:srgbClr val="0C779D"/>
                </a:solidFill>
              </a:rPr>
              <a:t>№326-ФЗ</a:t>
            </a:r>
          </a:p>
        </p:txBody>
      </p:sp>
      <p:sp>
        <p:nvSpPr>
          <p:cNvPr id="29" name="Овал 28"/>
          <p:cNvSpPr/>
          <p:nvPr/>
        </p:nvSpPr>
        <p:spPr>
          <a:xfrm>
            <a:off x="8872901" y="1985422"/>
            <a:ext cx="216024" cy="2464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439" name="Прямоугольник 15"/>
          <p:cNvSpPr>
            <a:spLocks noChangeArrowheads="1"/>
          </p:cNvSpPr>
          <p:nvPr/>
        </p:nvSpPr>
        <p:spPr bwMode="auto">
          <a:xfrm>
            <a:off x="639763" y="4106863"/>
            <a:ext cx="426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1600" b="1">
                <a:solidFill>
                  <a:srgbClr val="0070C0"/>
                </a:solidFill>
              </a:rPr>
              <a:t> </a:t>
            </a:r>
            <a:endParaRPr kumimoji="0" lang="ru-RU" sz="1400" b="1">
              <a:solidFill>
                <a:srgbClr val="0070C0"/>
              </a:solidFill>
            </a:endParaRPr>
          </a:p>
        </p:txBody>
      </p:sp>
      <p:graphicFrame>
        <p:nvGraphicFramePr>
          <p:cNvPr id="2" name="Диаграмма 14"/>
          <p:cNvGraphicFramePr>
            <a:graphicFrameLocks/>
          </p:cNvGraphicFramePr>
          <p:nvPr/>
        </p:nvGraphicFramePr>
        <p:xfrm>
          <a:off x="-187325" y="4157663"/>
          <a:ext cx="1712913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5"/>
          <p:cNvGraphicFramePr>
            <a:graphicFrameLocks/>
          </p:cNvGraphicFramePr>
          <p:nvPr/>
        </p:nvGraphicFramePr>
        <p:xfrm>
          <a:off x="3521075" y="4587875"/>
          <a:ext cx="1704975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42" name="Прямоугольник 161"/>
          <p:cNvSpPr>
            <a:spLocks noChangeArrowheads="1"/>
          </p:cNvSpPr>
          <p:nvPr/>
        </p:nvSpPr>
        <p:spPr bwMode="auto">
          <a:xfrm>
            <a:off x="669925" y="3351213"/>
            <a:ext cx="4189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200" b="1" i="1">
                <a:solidFill>
                  <a:srgbClr val="0C779D"/>
                </a:solidFill>
              </a:rPr>
              <a:t>Экспертиза качества медицинской помощи в 2014 году осуществлялась по </a:t>
            </a:r>
            <a:r>
              <a:rPr kumimoji="0" lang="ru-RU" sz="1400" b="1" i="1">
                <a:solidFill>
                  <a:srgbClr val="0C779D"/>
                </a:solidFill>
              </a:rPr>
              <a:t>57 </a:t>
            </a:r>
            <a:r>
              <a:rPr kumimoji="0" lang="ru-RU" sz="1200" b="1" i="1">
                <a:solidFill>
                  <a:srgbClr val="0C779D"/>
                </a:solidFill>
              </a:rPr>
              <a:t>врачебным специальностям</a:t>
            </a:r>
          </a:p>
          <a:p>
            <a:pPr algn="ctr"/>
            <a:r>
              <a:rPr kumimoji="0" lang="ru-RU" sz="1200" b="1" i="1">
                <a:solidFill>
                  <a:srgbClr val="0C779D"/>
                </a:solidFill>
              </a:rPr>
              <a:t> </a:t>
            </a:r>
            <a:r>
              <a:rPr kumimoji="0" lang="ru-RU" sz="1400" b="1" i="1">
                <a:solidFill>
                  <a:srgbClr val="0C779D"/>
                </a:solidFill>
              </a:rPr>
              <a:t>12,2 тысячами экспертов качества медицинской помощи </a:t>
            </a:r>
            <a:r>
              <a:rPr kumimoji="0" lang="ru-RU" sz="1200" b="1" i="1">
                <a:solidFill>
                  <a:srgbClr val="0C779D"/>
                </a:solidFill>
              </a:rPr>
              <a:t>из них</a:t>
            </a:r>
            <a:r>
              <a:rPr kumimoji="0" lang="ru-RU" sz="1200" b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8443" name="Прямоугольник 161"/>
          <p:cNvSpPr>
            <a:spLocks noChangeArrowheads="1"/>
          </p:cNvSpPr>
          <p:nvPr/>
        </p:nvSpPr>
        <p:spPr bwMode="auto">
          <a:xfrm>
            <a:off x="22225" y="1227138"/>
            <a:ext cx="19573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300" b="1">
                <a:solidFill>
                  <a:srgbClr val="000000"/>
                </a:solidFill>
              </a:rPr>
              <a:t>До принятия </a:t>
            </a:r>
          </a:p>
          <a:p>
            <a:pPr algn="ctr"/>
            <a:r>
              <a:rPr kumimoji="0" lang="ru-RU" sz="1300" b="1">
                <a:solidFill>
                  <a:srgbClr val="000000"/>
                </a:solidFill>
              </a:rPr>
              <a:t>326-ФЗ</a:t>
            </a:r>
          </a:p>
        </p:txBody>
      </p:sp>
      <p:sp>
        <p:nvSpPr>
          <p:cNvPr id="18444" name="Прямоугольник 161"/>
          <p:cNvSpPr>
            <a:spLocks noChangeArrowheads="1"/>
          </p:cNvSpPr>
          <p:nvPr/>
        </p:nvSpPr>
        <p:spPr bwMode="auto">
          <a:xfrm>
            <a:off x="-36513" y="2328863"/>
            <a:ext cx="201612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300" b="1">
                <a:solidFill>
                  <a:srgbClr val="000000"/>
                </a:solidFill>
              </a:rPr>
              <a:t>После принятия</a:t>
            </a:r>
          </a:p>
          <a:p>
            <a:pPr algn="ctr"/>
            <a:r>
              <a:rPr kumimoji="0" lang="ru-RU" sz="1300" b="1">
                <a:solidFill>
                  <a:srgbClr val="000000"/>
                </a:solidFill>
              </a:rPr>
              <a:t> 326-ФЗ</a:t>
            </a:r>
          </a:p>
        </p:txBody>
      </p:sp>
      <p:sp>
        <p:nvSpPr>
          <p:cNvPr id="18445" name="Прямоугольник 161"/>
          <p:cNvSpPr>
            <a:spLocks noChangeArrowheads="1"/>
          </p:cNvSpPr>
          <p:nvPr/>
        </p:nvSpPr>
        <p:spPr bwMode="auto">
          <a:xfrm>
            <a:off x="1979613" y="1133475"/>
            <a:ext cx="312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400" b="1">
                <a:solidFill>
                  <a:srgbClr val="000000"/>
                </a:solidFill>
              </a:rPr>
              <a:t>С 1992 по 2011 г.г. единый реестр </a:t>
            </a:r>
          </a:p>
          <a:p>
            <a:pPr algn="ctr"/>
            <a:r>
              <a:rPr kumimoji="0" lang="ru-RU" sz="1400" b="1">
                <a:solidFill>
                  <a:srgbClr val="000000"/>
                </a:solidFill>
              </a:rPr>
              <a:t>экспертов качества отсутствовал </a:t>
            </a:r>
          </a:p>
        </p:txBody>
      </p:sp>
      <p:sp>
        <p:nvSpPr>
          <p:cNvPr id="18446" name="Прямоугольник 161"/>
          <p:cNvSpPr>
            <a:spLocks noChangeArrowheads="1"/>
          </p:cNvSpPr>
          <p:nvPr/>
        </p:nvSpPr>
        <p:spPr bwMode="auto">
          <a:xfrm>
            <a:off x="5394325" y="3500438"/>
            <a:ext cx="367188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400" b="1" i="1">
                <a:solidFill>
                  <a:srgbClr val="0C779D"/>
                </a:solidFill>
              </a:rPr>
              <a:t>Включение врачей специалистов в территориальный реестр экспертов качества осуществляется на основании ходатайства</a:t>
            </a:r>
          </a:p>
          <a:p>
            <a:pPr algn="r"/>
            <a:r>
              <a:rPr kumimoji="0" lang="ru-RU" sz="1100" b="1" i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</a:t>
            </a:r>
            <a:r>
              <a:rPr kumimoji="0" lang="ru-RU" sz="900" b="1" i="1">
                <a:solidFill>
                  <a:srgbClr val="0C779D"/>
                </a:solidFill>
              </a:rPr>
              <a:t>в соответствии с частью 6 приказа ФОМС от 13.12.2011 №230</a:t>
            </a:r>
            <a:endParaRPr kumimoji="0" lang="ru-RU" sz="900" b="1">
              <a:solidFill>
                <a:srgbClr val="000000"/>
              </a:solidFill>
            </a:endParaRPr>
          </a:p>
        </p:txBody>
      </p:sp>
      <p:sp>
        <p:nvSpPr>
          <p:cNvPr id="18447" name="Прямоугольник 20"/>
          <p:cNvSpPr>
            <a:spLocks noChangeArrowheads="1"/>
          </p:cNvSpPr>
          <p:nvPr/>
        </p:nvSpPr>
        <p:spPr bwMode="auto">
          <a:xfrm>
            <a:off x="5276850" y="4941888"/>
            <a:ext cx="37893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kumimoji="0" lang="ru-RU" sz="1100" b="1"/>
              <a:t>Органа исполнительной власти субъекта РФ в сфере здравоохранения;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ru-RU" sz="1100" b="1"/>
              <a:t>Управления Росздравнадзора по субъекту РФ;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ru-RU" sz="1100" b="1"/>
              <a:t>Профессиональной медицинской ассоциации;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ru-RU" sz="1100" b="1"/>
              <a:t>Общественного объединения специалистов медицинского профиля;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ru-RU" sz="1100" b="1"/>
              <a:t>Медицинской организации;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ru-RU" sz="1100" b="1"/>
              <a:t>Страховой медицинской организации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08175" y="1052513"/>
            <a:ext cx="0" cy="20891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36525" y="1844675"/>
            <a:ext cx="50831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29"/>
          <p:cNvGraphicFramePr>
            <a:graphicFrameLocks/>
          </p:cNvGraphicFramePr>
          <p:nvPr/>
        </p:nvGraphicFramePr>
        <p:xfrm>
          <a:off x="1958975" y="1885950"/>
          <a:ext cx="3316288" cy="149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30"/>
          <p:cNvGraphicFramePr>
            <a:graphicFrameLocks/>
          </p:cNvGraphicFramePr>
          <p:nvPr/>
        </p:nvGraphicFramePr>
        <p:xfrm>
          <a:off x="877888" y="4035425"/>
          <a:ext cx="2806700" cy="280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452" name="Прямоугольник 1"/>
          <p:cNvSpPr>
            <a:spLocks noChangeArrowheads="1"/>
          </p:cNvSpPr>
          <p:nvPr/>
        </p:nvSpPr>
        <p:spPr bwMode="auto">
          <a:xfrm>
            <a:off x="136525" y="115888"/>
            <a:ext cx="89296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8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сфере обязательного медицинского страхования создан институт экспертов качества медицинской помощи</a:t>
            </a:r>
          </a:p>
          <a:p>
            <a:pPr algn="r"/>
            <a:r>
              <a:rPr kumimoji="0" lang="ru-RU" sz="1100">
                <a:solidFill>
                  <a:srgbClr val="FFFFFF"/>
                </a:solidFill>
              </a:rPr>
              <a:t> </a:t>
            </a:r>
            <a:r>
              <a:rPr kumimoji="0" lang="ru-RU" sz="1100" b="1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(часть 7.1 статьи 40 Федерального закона №326-ФЗ)</a:t>
            </a:r>
            <a:endParaRPr kumimoji="0"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 txBox="1">
            <a:spLocks/>
          </p:cNvSpPr>
          <p:nvPr/>
        </p:nvSpPr>
        <p:spPr bwMode="auto">
          <a:xfrm>
            <a:off x="26988" y="-26988"/>
            <a:ext cx="89296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ru-RU" sz="20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Работа с обращениями граждан, </a:t>
            </a:r>
          </a:p>
          <a:p>
            <a:pPr algn="ctr">
              <a:lnSpc>
                <a:spcPct val="120000"/>
              </a:lnSpc>
            </a:pPr>
            <a:r>
              <a:rPr kumimoji="0" lang="ru-RU" sz="20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связанными с оказанием медицинской помощи</a:t>
            </a:r>
          </a:p>
        </p:txBody>
      </p:sp>
      <p:graphicFrame>
        <p:nvGraphicFramePr>
          <p:cNvPr id="3" name="Диаграмма 7"/>
          <p:cNvGraphicFramePr>
            <a:graphicFrameLocks/>
          </p:cNvGraphicFramePr>
          <p:nvPr/>
        </p:nvGraphicFramePr>
        <p:xfrm>
          <a:off x="160338" y="2438400"/>
          <a:ext cx="5202237" cy="329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8"/>
          <p:cNvGraphicFramePr>
            <a:graphicFrameLocks/>
          </p:cNvGraphicFramePr>
          <p:nvPr/>
        </p:nvGraphicFramePr>
        <p:xfrm>
          <a:off x="5608638" y="2449513"/>
          <a:ext cx="3038475" cy="292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07950" y="692150"/>
            <a:ext cx="4176713" cy="144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300" b="1">
                <a:solidFill>
                  <a:srgbClr val="002060"/>
                </a:solidFill>
              </a:rPr>
              <a:t>В 2014 году </a:t>
            </a:r>
            <a:r>
              <a:rPr kumimoji="0" lang="ru-RU" sz="1300">
                <a:solidFill>
                  <a:srgbClr val="002060"/>
                </a:solidFill>
              </a:rPr>
              <a:t>ТФОМС и СМО рассмотрено </a:t>
            </a:r>
          </a:p>
          <a:p>
            <a:pPr algn="ctr"/>
            <a:r>
              <a:rPr kumimoji="0" lang="ru-RU" sz="1500" b="1">
                <a:solidFill>
                  <a:srgbClr val="002060"/>
                </a:solidFill>
              </a:rPr>
              <a:t>37 191,2 тыс. обращений</a:t>
            </a:r>
            <a:r>
              <a:rPr kumimoji="0" lang="ru-RU" sz="140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kumimoji="0" lang="ru-RU" sz="1300">
                <a:solidFill>
                  <a:srgbClr val="002060"/>
                </a:solidFill>
              </a:rPr>
              <a:t>из них </a:t>
            </a:r>
            <a:r>
              <a:rPr kumimoji="0" lang="ru-RU" sz="1500" b="1">
                <a:solidFill>
                  <a:srgbClr val="002060"/>
                </a:solidFill>
              </a:rPr>
              <a:t>31 405 жалоб</a:t>
            </a:r>
            <a:r>
              <a:rPr kumimoji="0" lang="ru-RU" sz="1300">
                <a:solidFill>
                  <a:srgbClr val="002060"/>
                </a:solidFill>
              </a:rPr>
              <a:t>, связанных с оказанием медицинской помощи.</a:t>
            </a:r>
          </a:p>
          <a:p>
            <a:pPr algn="ctr"/>
            <a:r>
              <a:rPr kumimoji="0" lang="ru-RU" sz="1500" b="1">
                <a:solidFill>
                  <a:srgbClr val="002060"/>
                </a:solidFill>
              </a:rPr>
              <a:t>Обоснованными признаны 17 558  </a:t>
            </a:r>
          </a:p>
          <a:p>
            <a:pPr algn="ctr"/>
            <a:r>
              <a:rPr kumimoji="0" lang="ru-RU" sz="1300">
                <a:solidFill>
                  <a:srgbClr val="002060"/>
                </a:solidFill>
              </a:rPr>
              <a:t>(55,9% от всех жалоб)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2625" y="692150"/>
            <a:ext cx="4545013" cy="14414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300" b="1">
                <a:solidFill>
                  <a:srgbClr val="002060"/>
                </a:solidFill>
              </a:rPr>
              <a:t>За 1 полугодие 2015 года </a:t>
            </a:r>
            <a:r>
              <a:rPr kumimoji="0" lang="ru-RU" sz="1300">
                <a:solidFill>
                  <a:srgbClr val="002060"/>
                </a:solidFill>
              </a:rPr>
              <a:t>ТФОМС и СМО рассмотрено </a:t>
            </a:r>
            <a:r>
              <a:rPr kumimoji="0" lang="ru-RU" sz="1500" b="1">
                <a:solidFill>
                  <a:srgbClr val="002060"/>
                </a:solidFill>
              </a:rPr>
              <a:t>14 123,8 тыс. обращений</a:t>
            </a:r>
            <a:r>
              <a:rPr kumimoji="0" lang="ru-RU" sz="130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kumimoji="0" lang="ru-RU" sz="1300">
                <a:solidFill>
                  <a:srgbClr val="002060"/>
                </a:solidFill>
              </a:rPr>
              <a:t>из них </a:t>
            </a:r>
            <a:r>
              <a:rPr kumimoji="0" lang="ru-RU" sz="1500" b="1">
                <a:solidFill>
                  <a:srgbClr val="002060"/>
                </a:solidFill>
              </a:rPr>
              <a:t>15 519 жалоб</a:t>
            </a:r>
            <a:r>
              <a:rPr kumimoji="0" lang="ru-RU" sz="1300">
                <a:solidFill>
                  <a:srgbClr val="002060"/>
                </a:solidFill>
              </a:rPr>
              <a:t>, связанных с оказанием медицинской помощи.</a:t>
            </a:r>
          </a:p>
          <a:p>
            <a:pPr algn="ctr"/>
            <a:r>
              <a:rPr kumimoji="0" lang="ru-RU" sz="1500" b="1">
                <a:solidFill>
                  <a:srgbClr val="002060"/>
                </a:solidFill>
              </a:rPr>
              <a:t>Обоснованными признаны 7 825</a:t>
            </a:r>
          </a:p>
          <a:p>
            <a:pPr algn="ctr"/>
            <a:r>
              <a:rPr kumimoji="0" lang="ru-RU" sz="1300">
                <a:solidFill>
                  <a:srgbClr val="002060"/>
                </a:solidFill>
              </a:rPr>
              <a:t>(50,4% от всех жалоб)</a:t>
            </a:r>
          </a:p>
        </p:txBody>
      </p:sp>
      <p:sp>
        <p:nvSpPr>
          <p:cNvPr id="20486" name="Прямоугольник 161"/>
          <p:cNvSpPr>
            <a:spLocks noChangeArrowheads="1"/>
          </p:cNvSpPr>
          <p:nvPr/>
        </p:nvSpPr>
        <p:spPr bwMode="auto">
          <a:xfrm>
            <a:off x="0" y="2133600"/>
            <a:ext cx="88503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400" b="1">
                <a:solidFill>
                  <a:srgbClr val="000000"/>
                </a:solidFill>
              </a:rPr>
              <a:t>             </a:t>
            </a:r>
            <a:r>
              <a:rPr kumimoji="0" lang="ru-RU" sz="1300" b="1">
                <a:solidFill>
                  <a:srgbClr val="000000"/>
                </a:solidFill>
              </a:rPr>
              <a:t>Структура обоснованных жалоб, связанных с оказанием медицинской помощи</a:t>
            </a:r>
          </a:p>
          <a:p>
            <a:r>
              <a:rPr kumimoji="0" lang="ru-RU" sz="1300" b="1">
                <a:solidFill>
                  <a:srgbClr val="000000"/>
                </a:solidFill>
              </a:rPr>
              <a:t>                       2014 год                                                                                                  1 полугодие 2015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66825" y="4868863"/>
          <a:ext cx="6545263" cy="1947862"/>
        </p:xfrm>
        <a:graphic>
          <a:graphicData uri="http://schemas.openxmlformats.org/drawingml/2006/table">
            <a:tbl>
              <a:tblPr/>
              <a:tblGrid>
                <a:gridCol w="2868613"/>
                <a:gridCol w="1781175"/>
                <a:gridCol w="1895475"/>
              </a:tblGrid>
              <a:tr h="21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год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пол. 2015 года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8 977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4 073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Северная Осетия-Алания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Ставропольский край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 край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20533" name="Прямоугольник 161"/>
          <p:cNvSpPr>
            <a:spLocks noChangeArrowheads="1"/>
          </p:cNvSpPr>
          <p:nvPr/>
        </p:nvSpPr>
        <p:spPr bwMode="auto">
          <a:xfrm>
            <a:off x="217488" y="4581525"/>
            <a:ext cx="885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400" b="1">
                <a:solidFill>
                  <a:srgbClr val="000000"/>
                </a:solidFill>
              </a:rPr>
              <a:t>Наибольшее количество обоснованных жалоб</a:t>
            </a:r>
            <a:endParaRPr kumimoji="0" lang="ru-RU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4E1776-3350-48DD-9516-4A6A8A7A7C90}" type="slidenum">
              <a:rPr kumimoji="0" lang="ru-RU" sz="1200">
                <a:solidFill>
                  <a:srgbClr val="7F7F7F"/>
                </a:solidFill>
              </a:rPr>
              <a:pPr/>
              <a:t>5</a:t>
            </a:fld>
            <a:endParaRPr kumimoji="0" lang="ru-RU" sz="1200">
              <a:solidFill>
                <a:srgbClr val="7F7F7F"/>
              </a:solidFill>
            </a:endParaRPr>
          </a:p>
        </p:txBody>
      </p:sp>
      <p:grpSp>
        <p:nvGrpSpPr>
          <p:cNvPr id="22530" name="Group 18"/>
          <p:cNvGrpSpPr>
            <a:grpSpLocks/>
          </p:cNvGrpSpPr>
          <p:nvPr/>
        </p:nvGrpSpPr>
        <p:grpSpPr bwMode="auto">
          <a:xfrm>
            <a:off x="6370638" y="847725"/>
            <a:ext cx="1876425" cy="1720850"/>
            <a:chOff x="2508" y="1231"/>
            <a:chExt cx="1248" cy="1240"/>
          </a:xfrm>
        </p:grpSpPr>
        <p:sp>
          <p:nvSpPr>
            <p:cNvPr id="16449" name="Oval 19"/>
            <p:cNvSpPr>
              <a:spLocks noChangeArrowheads="1"/>
            </p:cNvSpPr>
            <p:nvPr/>
          </p:nvSpPr>
          <p:spPr bwMode="gray">
            <a:xfrm>
              <a:off x="2508" y="1231"/>
              <a:ext cx="1248" cy="124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50" name="Oval 20"/>
            <p:cNvSpPr>
              <a:spLocks noChangeArrowheads="1"/>
            </p:cNvSpPr>
            <p:nvPr/>
          </p:nvSpPr>
          <p:spPr bwMode="gray">
            <a:xfrm>
              <a:off x="2541" y="1256"/>
              <a:ext cx="1190" cy="11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343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51" name="Oval 21"/>
            <p:cNvSpPr>
              <a:spLocks noChangeArrowheads="1"/>
            </p:cNvSpPr>
            <p:nvPr/>
          </p:nvSpPr>
          <p:spPr bwMode="gray">
            <a:xfrm>
              <a:off x="2590" y="1305"/>
              <a:ext cx="1092" cy="1091"/>
            </a:xfrm>
            <a:prstGeom prst="ellipse">
              <a:avLst/>
            </a:prstGeom>
            <a:solidFill>
              <a:srgbClr val="808080">
                <a:alpha val="2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52" name="Oval 22"/>
            <p:cNvSpPr>
              <a:spLocks noChangeArrowheads="1"/>
            </p:cNvSpPr>
            <p:nvPr/>
          </p:nvSpPr>
          <p:spPr bwMode="gray">
            <a:xfrm>
              <a:off x="2623" y="1331"/>
              <a:ext cx="1026" cy="1025"/>
            </a:xfrm>
            <a:prstGeom prst="ellipse">
              <a:avLst/>
            </a:prstGeom>
            <a:solidFill>
              <a:srgbClr val="80808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53" name="Oval 23"/>
            <p:cNvSpPr>
              <a:spLocks noChangeArrowheads="1"/>
            </p:cNvSpPr>
            <p:nvPr/>
          </p:nvSpPr>
          <p:spPr bwMode="gray">
            <a:xfrm>
              <a:off x="2637" y="1347"/>
              <a:ext cx="994" cy="993"/>
            </a:xfrm>
            <a:prstGeom prst="ellipse">
              <a:avLst/>
            </a:prstGeom>
            <a:gradFill rotWithShape="1">
              <a:gsLst>
                <a:gs pos="0">
                  <a:srgbClr val="5C5C5C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" name="Oval 24"/>
          <p:cNvSpPr>
            <a:spLocks noChangeArrowheads="1"/>
          </p:cNvSpPr>
          <p:nvPr/>
        </p:nvSpPr>
        <p:spPr bwMode="gray">
          <a:xfrm>
            <a:off x="6592888" y="1036638"/>
            <a:ext cx="1452562" cy="13382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3635375" y="2781300"/>
            <a:ext cx="55086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FontTx/>
              <a:buChar char="-"/>
            </a:pPr>
            <a:r>
              <a:rPr kumimoji="0" lang="ru-RU" sz="1300" b="1">
                <a:solidFill>
                  <a:schemeClr val="tx2"/>
                </a:solidFill>
              </a:rPr>
              <a:t>летальном исходе при оказании медицинской помощи;</a:t>
            </a:r>
          </a:p>
          <a:p>
            <a:pPr eaLnBrk="0" hangingPunct="0">
              <a:buFontTx/>
              <a:buChar char="-"/>
            </a:pPr>
            <a:r>
              <a:rPr kumimoji="0" lang="ru-RU" sz="1300" b="1">
                <a:solidFill>
                  <a:schemeClr val="tx2"/>
                </a:solidFill>
              </a:rPr>
              <a:t>внутрибольничное инфицирование и осложнения заболевания;</a:t>
            </a:r>
          </a:p>
          <a:p>
            <a:pPr eaLnBrk="0" hangingPunct="0">
              <a:buFontTx/>
              <a:buChar char="-"/>
            </a:pPr>
            <a:r>
              <a:rPr kumimoji="0" lang="ru-RU" sz="1300" b="1">
                <a:solidFill>
                  <a:schemeClr val="tx2"/>
                </a:solidFill>
              </a:rPr>
              <a:t> первичный выход на инвалидность лиц трудоспособного возраста и детей;</a:t>
            </a:r>
          </a:p>
          <a:p>
            <a:pPr eaLnBrk="0" hangingPunct="0">
              <a:buFontTx/>
              <a:buChar char="-"/>
            </a:pPr>
            <a:r>
              <a:rPr kumimoji="0" lang="ru-RU" sz="1300" b="1">
                <a:solidFill>
                  <a:schemeClr val="tx2"/>
                </a:solidFill>
              </a:rPr>
              <a:t>получение жалоб от застрахованных лиц</a:t>
            </a:r>
            <a:endParaRPr kumimoji="0" lang="en-US" sz="1300">
              <a:solidFill>
                <a:schemeClr val="tx2"/>
              </a:solidFill>
            </a:endParaRPr>
          </a:p>
        </p:txBody>
      </p:sp>
      <p:sp>
        <p:nvSpPr>
          <p:cNvPr id="16390" name="Rectangle 38"/>
          <p:cNvSpPr>
            <a:spLocks noChangeArrowheads="1"/>
          </p:cNvSpPr>
          <p:nvPr/>
        </p:nvSpPr>
        <p:spPr bwMode="white">
          <a:xfrm>
            <a:off x="6403975" y="1154113"/>
            <a:ext cx="1905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600" b="1">
                <a:solidFill>
                  <a:srgbClr val="F8F8F8"/>
                </a:solidFill>
              </a:rPr>
              <a:t>Экспертиза качества медицинской помощи</a:t>
            </a:r>
            <a:endParaRPr kumimoji="0" lang="en-US" sz="1600" b="1">
              <a:solidFill>
                <a:srgbClr val="F8F8F8"/>
              </a:solidFill>
            </a:endParaRPr>
          </a:p>
        </p:txBody>
      </p: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3716338" y="836613"/>
            <a:ext cx="1885950" cy="1724025"/>
            <a:chOff x="2508" y="1231"/>
            <a:chExt cx="1248" cy="1240"/>
          </a:xfrm>
        </p:grpSpPr>
        <p:sp>
          <p:nvSpPr>
            <p:cNvPr id="16444" name="Oval 19"/>
            <p:cNvSpPr>
              <a:spLocks noChangeArrowheads="1"/>
            </p:cNvSpPr>
            <p:nvPr/>
          </p:nvSpPr>
          <p:spPr bwMode="gray">
            <a:xfrm>
              <a:off x="2508" y="1231"/>
              <a:ext cx="1248" cy="124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45" name="Oval 20"/>
            <p:cNvSpPr>
              <a:spLocks noChangeArrowheads="1"/>
            </p:cNvSpPr>
            <p:nvPr/>
          </p:nvSpPr>
          <p:spPr bwMode="gray">
            <a:xfrm>
              <a:off x="2541" y="1256"/>
              <a:ext cx="1190" cy="11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343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46" name="Oval 21"/>
            <p:cNvSpPr>
              <a:spLocks noChangeArrowheads="1"/>
            </p:cNvSpPr>
            <p:nvPr/>
          </p:nvSpPr>
          <p:spPr bwMode="gray">
            <a:xfrm>
              <a:off x="2590" y="1305"/>
              <a:ext cx="1093" cy="1092"/>
            </a:xfrm>
            <a:prstGeom prst="ellipse">
              <a:avLst/>
            </a:prstGeom>
            <a:solidFill>
              <a:srgbClr val="808080">
                <a:alpha val="2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47" name="Oval 22"/>
            <p:cNvSpPr>
              <a:spLocks noChangeArrowheads="1"/>
            </p:cNvSpPr>
            <p:nvPr/>
          </p:nvSpPr>
          <p:spPr bwMode="gray">
            <a:xfrm>
              <a:off x="2623" y="1330"/>
              <a:ext cx="1026" cy="1025"/>
            </a:xfrm>
            <a:prstGeom prst="ellipse">
              <a:avLst/>
            </a:prstGeom>
            <a:solidFill>
              <a:srgbClr val="80808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48" name="Oval 23"/>
            <p:cNvSpPr>
              <a:spLocks noChangeArrowheads="1"/>
            </p:cNvSpPr>
            <p:nvPr/>
          </p:nvSpPr>
          <p:spPr bwMode="gray">
            <a:xfrm>
              <a:off x="2637" y="1346"/>
              <a:ext cx="993" cy="993"/>
            </a:xfrm>
            <a:prstGeom prst="ellipse">
              <a:avLst/>
            </a:prstGeom>
            <a:gradFill rotWithShape="1">
              <a:gsLst>
                <a:gs pos="0">
                  <a:srgbClr val="5C5C5C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7" name="Oval 24"/>
          <p:cNvSpPr>
            <a:spLocks noChangeArrowheads="1"/>
          </p:cNvSpPr>
          <p:nvPr/>
        </p:nvSpPr>
        <p:spPr bwMode="gray">
          <a:xfrm>
            <a:off x="3938588" y="1025525"/>
            <a:ext cx="1458912" cy="13398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6393" name="Rectangle 38"/>
          <p:cNvSpPr>
            <a:spLocks noChangeArrowheads="1"/>
          </p:cNvSpPr>
          <p:nvPr/>
        </p:nvSpPr>
        <p:spPr bwMode="white">
          <a:xfrm>
            <a:off x="3802063" y="1201738"/>
            <a:ext cx="18002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600" b="1">
                <a:solidFill>
                  <a:srgbClr val="F8F8F8"/>
                </a:solidFill>
              </a:rPr>
              <a:t>Медико-экономическая экспертиза</a:t>
            </a:r>
            <a:endParaRPr kumimoji="0" lang="en-US" sz="1600" b="1">
              <a:solidFill>
                <a:srgbClr val="F8F8F8"/>
              </a:solidFill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211638" y="2565400"/>
            <a:ext cx="3575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kumimoji="0" lang="ru-RU" sz="1600" b="1"/>
              <a:t>Обязательно </a:t>
            </a:r>
            <a:r>
              <a:rPr kumimoji="0" lang="ru-RU" sz="1400" b="1"/>
              <a:t>проводится при:</a:t>
            </a:r>
          </a:p>
        </p:txBody>
      </p:sp>
      <p:sp>
        <p:nvSpPr>
          <p:cNvPr id="25" name="Равнобедренный треугольник 59"/>
          <p:cNvSpPr>
            <a:spLocks noChangeArrowheads="1"/>
          </p:cNvSpPr>
          <p:nvPr/>
        </p:nvSpPr>
        <p:spPr bwMode="auto">
          <a:xfrm rot="10800000">
            <a:off x="455613" y="4652963"/>
            <a:ext cx="8069262" cy="241300"/>
          </a:xfrm>
          <a:prstGeom prst="triangle">
            <a:avLst>
              <a:gd name="adj" fmla="val 49829"/>
            </a:avLst>
          </a:prstGeom>
          <a:solidFill>
            <a:srgbClr val="191D34"/>
          </a:soli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kern="0" dirty="0">
              <a:solidFill>
                <a:srgbClr val="FE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9" name="Заголовок 3"/>
          <p:cNvSpPr txBox="1">
            <a:spLocks/>
          </p:cNvSpPr>
          <p:nvPr/>
        </p:nvSpPr>
        <p:spPr bwMode="auto">
          <a:xfrm>
            <a:off x="55563" y="44450"/>
            <a:ext cx="89296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ru-RU" sz="18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Многоуровневая система контроля оказания медицинской помощи оказанной по программам ОМС </a:t>
            </a:r>
          </a:p>
        </p:txBody>
      </p:sp>
      <p:grpSp>
        <p:nvGrpSpPr>
          <p:cNvPr id="22540" name="Group 18"/>
          <p:cNvGrpSpPr>
            <a:grpSpLocks/>
          </p:cNvGrpSpPr>
          <p:nvPr/>
        </p:nvGrpSpPr>
        <p:grpSpPr bwMode="auto">
          <a:xfrm>
            <a:off x="506413" y="836613"/>
            <a:ext cx="1838325" cy="1731962"/>
            <a:chOff x="2508" y="1231"/>
            <a:chExt cx="1248" cy="1240"/>
          </a:xfrm>
        </p:grpSpPr>
        <p:sp>
          <p:nvSpPr>
            <p:cNvPr id="16439" name="Oval 19"/>
            <p:cNvSpPr>
              <a:spLocks noChangeArrowheads="1"/>
            </p:cNvSpPr>
            <p:nvPr/>
          </p:nvSpPr>
          <p:spPr bwMode="gray">
            <a:xfrm>
              <a:off x="2508" y="1231"/>
              <a:ext cx="1248" cy="124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40" name="Oval 20"/>
            <p:cNvSpPr>
              <a:spLocks noChangeArrowheads="1"/>
            </p:cNvSpPr>
            <p:nvPr/>
          </p:nvSpPr>
          <p:spPr bwMode="gray">
            <a:xfrm>
              <a:off x="2541" y="1256"/>
              <a:ext cx="1190" cy="11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343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41" name="Oval 21"/>
            <p:cNvSpPr>
              <a:spLocks noChangeArrowheads="1"/>
            </p:cNvSpPr>
            <p:nvPr/>
          </p:nvSpPr>
          <p:spPr bwMode="gray">
            <a:xfrm>
              <a:off x="2590" y="1305"/>
              <a:ext cx="1092" cy="1092"/>
            </a:xfrm>
            <a:prstGeom prst="ellipse">
              <a:avLst/>
            </a:prstGeom>
            <a:solidFill>
              <a:srgbClr val="808080">
                <a:alpha val="2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42" name="Oval 22"/>
            <p:cNvSpPr>
              <a:spLocks noChangeArrowheads="1"/>
            </p:cNvSpPr>
            <p:nvPr/>
          </p:nvSpPr>
          <p:spPr bwMode="gray">
            <a:xfrm>
              <a:off x="2623" y="1330"/>
              <a:ext cx="1026" cy="1026"/>
            </a:xfrm>
            <a:prstGeom prst="ellipse">
              <a:avLst/>
            </a:prstGeom>
            <a:solidFill>
              <a:srgbClr val="80808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43" name="Oval 23"/>
            <p:cNvSpPr>
              <a:spLocks noChangeArrowheads="1"/>
            </p:cNvSpPr>
            <p:nvPr/>
          </p:nvSpPr>
          <p:spPr bwMode="gray">
            <a:xfrm>
              <a:off x="2637" y="1346"/>
              <a:ext cx="993" cy="995"/>
            </a:xfrm>
            <a:prstGeom prst="ellipse">
              <a:avLst/>
            </a:prstGeom>
            <a:gradFill rotWithShape="1">
              <a:gsLst>
                <a:gs pos="0">
                  <a:srgbClr val="5C5C5C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5" name="Oval 24"/>
          <p:cNvSpPr>
            <a:spLocks noChangeArrowheads="1"/>
          </p:cNvSpPr>
          <p:nvPr/>
        </p:nvSpPr>
        <p:spPr bwMode="gray">
          <a:xfrm>
            <a:off x="728663" y="1036638"/>
            <a:ext cx="1452562" cy="13382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6399" name="Rectangle 38"/>
          <p:cNvSpPr>
            <a:spLocks noChangeArrowheads="1"/>
          </p:cNvSpPr>
          <p:nvPr/>
        </p:nvSpPr>
        <p:spPr bwMode="white">
          <a:xfrm>
            <a:off x="539750" y="1301750"/>
            <a:ext cx="1905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600" b="1">
                <a:solidFill>
                  <a:srgbClr val="F8F8F8"/>
                </a:solidFill>
              </a:rPr>
              <a:t>Медико-экономический контроль</a:t>
            </a:r>
            <a:endParaRPr kumimoji="0" lang="en-US" sz="1600" b="1">
              <a:solidFill>
                <a:srgbClr val="F8F8F8"/>
              </a:solidFill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17475" y="5013325"/>
          <a:ext cx="8702675" cy="1471613"/>
        </p:xfrm>
        <a:graphic>
          <a:graphicData uri="http://schemas.openxmlformats.org/drawingml/2006/table">
            <a:tbl>
              <a:tblPr/>
              <a:tblGrid>
                <a:gridCol w="2473325"/>
                <a:gridCol w="1044575"/>
                <a:gridCol w="1044575"/>
                <a:gridCol w="1006475"/>
                <a:gridCol w="1117600"/>
                <a:gridCol w="971550"/>
                <a:gridCol w="1044575"/>
              </a:tblGrid>
              <a:tr h="1841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2013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2014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 полугодие 2015 года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при проведении МЭЭ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при проведении ЭКМП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при проведении МЭЭ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при проведении ЭКМП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при проведении МЭЭ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при проведении ЭКМП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Всего рассмотрено страховых случаев, в том числе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18 915 318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7 632 253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19 503 313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8 201 012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11 876 011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4 973 815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выявлено страховых случаев, содержащих нарушения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4 909 574 (26,0%)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1 721 571 (22,6%)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4 926 276 (25,3%)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1 904 055 (23,2%)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2 722 642 (22,9%)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1 278 176 (25,7%)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5" marR="5805" marT="5809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117475" y="2733675"/>
            <a:ext cx="2892425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kumimoji="0" lang="ru-RU" sz="2000" b="1">
                <a:solidFill>
                  <a:srgbClr val="002060"/>
                </a:solidFill>
              </a:rPr>
              <a:t>Все </a:t>
            </a:r>
            <a:r>
              <a:rPr kumimoji="0" lang="ru-RU" sz="1600" b="1">
                <a:solidFill>
                  <a:srgbClr val="002060"/>
                </a:solidFill>
              </a:rPr>
              <a:t>случаи</a:t>
            </a:r>
          </a:p>
          <a:p>
            <a:pPr algn="ctr" eaLnBrk="0" hangingPunct="0"/>
            <a:r>
              <a:rPr kumimoji="0" lang="ru-RU" sz="1600" b="1">
                <a:solidFill>
                  <a:srgbClr val="002060"/>
                </a:solidFill>
              </a:rPr>
              <a:t>оказания медицинской</a:t>
            </a:r>
          </a:p>
          <a:p>
            <a:pPr algn="ctr" eaLnBrk="0" hangingPunct="0"/>
            <a:r>
              <a:rPr kumimoji="0" lang="ru-RU" sz="1600" b="1">
                <a:solidFill>
                  <a:srgbClr val="002060"/>
                </a:solidFill>
              </a:rPr>
              <a:t>помощи  (100%) </a:t>
            </a:r>
            <a:endParaRPr kumimoji="0" lang="en-US"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323850" y="4933950"/>
            <a:ext cx="3816350" cy="187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3850" y="549275"/>
            <a:ext cx="8569325" cy="36004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45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5CDDF3-6FF3-415A-BC54-88887FD9E850}" type="slidenum">
              <a:rPr kumimoji="0" lang="ru-RU" sz="1200">
                <a:solidFill>
                  <a:srgbClr val="7F7F7F"/>
                </a:solidFill>
              </a:rPr>
              <a:pPr/>
              <a:t>6</a:t>
            </a:fld>
            <a:endParaRPr kumimoji="0" lang="ru-RU" sz="1200">
              <a:solidFill>
                <a:srgbClr val="7F7F7F"/>
              </a:solidFill>
            </a:endParaRPr>
          </a:p>
        </p:txBody>
      </p:sp>
      <p:sp>
        <p:nvSpPr>
          <p:cNvPr id="24580" name="Заголовок 3"/>
          <p:cNvSpPr txBox="1">
            <a:spLocks/>
          </p:cNvSpPr>
          <p:nvPr/>
        </p:nvSpPr>
        <p:spPr bwMode="auto">
          <a:xfrm>
            <a:off x="192088" y="0"/>
            <a:ext cx="89296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ru-RU" sz="18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Результаты экспертных мероприятий в сфере ОМС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/>
        </p:nvGraphicFramePr>
        <p:xfrm>
          <a:off x="4910138" y="600075"/>
          <a:ext cx="3960812" cy="349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220663" y="549275"/>
          <a:ext cx="40640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1"/>
          <p:cNvGraphicFramePr>
            <a:graphicFrameLocks/>
          </p:cNvGraphicFramePr>
          <p:nvPr/>
        </p:nvGraphicFramePr>
        <p:xfrm>
          <a:off x="420688" y="4992688"/>
          <a:ext cx="3622675" cy="175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4" name="Прямоугольник 13"/>
          <p:cNvSpPr>
            <a:spLocks noChangeArrowheads="1"/>
          </p:cNvSpPr>
          <p:nvPr/>
        </p:nvSpPr>
        <p:spPr bwMode="auto">
          <a:xfrm>
            <a:off x="468313" y="4221163"/>
            <a:ext cx="36941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ru-RU" sz="1200" b="1"/>
              <a:t>Доля граждан удовлетворенных качеством медицинской помощи по данным опросов, организованных ТФОМС и СМО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500563" y="5084763"/>
          <a:ext cx="4175125" cy="1582737"/>
        </p:xfrm>
        <a:graphic>
          <a:graphicData uri="http://schemas.openxmlformats.org/drawingml/2006/table">
            <a:tbl>
              <a:tblPr/>
              <a:tblGrid>
                <a:gridCol w="1727200"/>
                <a:gridCol w="622300"/>
                <a:gridCol w="962025"/>
                <a:gridCol w="863600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Рассмотренные и удовлетворенные случаи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г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г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пол. 2015 г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досудебном порядке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19 589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10 482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судебном порядке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24607" name="Заголовок 3"/>
          <p:cNvSpPr txBox="1">
            <a:spLocks/>
          </p:cNvSpPr>
          <p:nvPr/>
        </p:nvSpPr>
        <p:spPr bwMode="auto">
          <a:xfrm>
            <a:off x="4356100" y="4365625"/>
            <a:ext cx="44640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ru-RU" sz="1400" b="1">
                <a:latin typeface="Tahoma" panose="020B0604030504040204" pitchFamily="34" charset="0"/>
                <a:cs typeface="Tahoma" panose="020B0604030504040204" pitchFamily="34" charset="0"/>
              </a:rPr>
              <a:t>Досудебная и судебная деятельность</a:t>
            </a:r>
            <a:endParaRPr kumimoji="0" lang="ru-RU" sz="20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 txBox="1">
            <a:spLocks/>
          </p:cNvSpPr>
          <p:nvPr/>
        </p:nvSpPr>
        <p:spPr bwMode="auto">
          <a:xfrm>
            <a:off x="98425" y="26988"/>
            <a:ext cx="90757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ru-RU" sz="18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Результаты деятельности экспертов качества </a:t>
            </a:r>
          </a:p>
          <a:p>
            <a:pPr algn="ctr">
              <a:lnSpc>
                <a:spcPct val="120000"/>
              </a:lnSpc>
            </a:pPr>
            <a:r>
              <a:rPr kumimoji="0" lang="ru-RU" sz="18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 проведении экспертизы качества в 2014 году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7225" y="971550"/>
            <a:ext cx="8255000" cy="792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500" b="1">
                <a:solidFill>
                  <a:srgbClr val="002060"/>
                </a:solidFill>
                <a:latin typeface="Calibri" panose="020F0502020204030204" pitchFamily="34" charset="0"/>
              </a:rPr>
              <a:t>При проведении экспертизы качества медицинской помощи в 2014 году экспертами качества рассмотрено </a:t>
            </a:r>
            <a:r>
              <a:rPr kumimoji="0" lang="ru-RU" sz="1700" b="1">
                <a:solidFill>
                  <a:srgbClr val="002060"/>
                </a:solidFill>
                <a:latin typeface="Calibri" panose="020F0502020204030204" pitchFamily="34" charset="0"/>
              </a:rPr>
              <a:t>8 201 012</a:t>
            </a:r>
            <a:r>
              <a:rPr kumimoji="0" lang="ru-RU" sz="16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kumimoji="0" lang="ru-RU" sz="1500" b="1">
                <a:solidFill>
                  <a:srgbClr val="002060"/>
                </a:solidFill>
                <a:latin typeface="Calibri" panose="020F0502020204030204" pitchFamily="34" charset="0"/>
              </a:rPr>
              <a:t>случаев, из них выявлено </a:t>
            </a:r>
          </a:p>
          <a:p>
            <a:pPr algn="ctr"/>
            <a:r>
              <a:rPr kumimoji="0" lang="ru-RU" sz="1700" b="1">
                <a:solidFill>
                  <a:srgbClr val="002060"/>
                </a:solidFill>
                <a:latin typeface="Calibri" panose="020F0502020204030204" pitchFamily="34" charset="0"/>
              </a:rPr>
              <a:t>1 904 055</a:t>
            </a:r>
            <a:r>
              <a:rPr kumimoji="0" lang="ru-RU" sz="1500" b="1">
                <a:solidFill>
                  <a:srgbClr val="002060"/>
                </a:solidFill>
                <a:latin typeface="Calibri" panose="020F0502020204030204" pitchFamily="34" charset="0"/>
              </a:rPr>
              <a:t> случаев содержащих нарушения (23,2% от всех рассмотренных случаев)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6588" y="2138363"/>
            <a:ext cx="8281987" cy="1849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21306A"/>
            </a:solidFill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500" b="1">
                <a:solidFill>
                  <a:srgbClr val="002060"/>
                </a:solidFill>
                <a:latin typeface="Calibri" panose="020F0502020204030204" pitchFamily="34" charset="0"/>
              </a:rPr>
              <a:t>Выявлено </a:t>
            </a:r>
            <a:r>
              <a:rPr kumimoji="0" lang="ru-RU" sz="1700" b="1">
                <a:solidFill>
                  <a:srgbClr val="002060"/>
                </a:solidFill>
                <a:latin typeface="Calibri" panose="020F0502020204030204" pitchFamily="34" charset="0"/>
              </a:rPr>
              <a:t>2 671 841  </a:t>
            </a:r>
            <a:r>
              <a:rPr kumimoji="0" lang="ru-RU" sz="1500" b="1">
                <a:solidFill>
                  <a:srgbClr val="002060"/>
                </a:solidFill>
                <a:latin typeface="Calibri" panose="020F0502020204030204" pitchFamily="34" charset="0"/>
              </a:rPr>
              <a:t>нарушений, в том числе:</a:t>
            </a:r>
          </a:p>
          <a:p>
            <a:pPr>
              <a:buFontTx/>
              <a:buChar char="-"/>
            </a:pPr>
            <a:r>
              <a:rPr kumimoji="0" 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1 262 189 </a:t>
            </a:r>
            <a:r>
              <a:rPr kumimoji="0" lang="ru-RU" sz="1300" b="1">
                <a:solidFill>
                  <a:srgbClr val="002060"/>
                </a:solidFill>
                <a:latin typeface="Calibri" panose="020F0502020204030204" pitchFamily="34" charset="0"/>
              </a:rPr>
              <a:t>нарушений в выполнении необходимых мероприятий в соответствии с порядком и (или) стандартом медицинской помощи;</a:t>
            </a:r>
          </a:p>
          <a:p>
            <a:pPr>
              <a:buFontTx/>
              <a:buChar char="-"/>
            </a:pPr>
            <a:r>
              <a:rPr kumimoji="0" 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602 875  </a:t>
            </a:r>
            <a:r>
              <a:rPr kumimoji="0" lang="ru-RU" sz="1300" b="1">
                <a:solidFill>
                  <a:srgbClr val="002060"/>
                </a:solidFill>
                <a:latin typeface="Calibri" panose="020F0502020204030204" pitchFamily="34" charset="0"/>
              </a:rPr>
              <a:t>дефектов оформления и ведения первичной медицинской документации, в том числе непредставление первичной медицинской документации без уважительной причины;</a:t>
            </a:r>
          </a:p>
          <a:p>
            <a:pPr>
              <a:buFontTx/>
              <a:buChar char="-"/>
            </a:pPr>
            <a:r>
              <a:rPr kumimoji="0" 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110 238 </a:t>
            </a:r>
            <a:r>
              <a:rPr kumimoji="0" lang="ru-RU" sz="1300" b="1">
                <a:solidFill>
                  <a:srgbClr val="002060"/>
                </a:solidFill>
                <a:latin typeface="Calibri" panose="020F0502020204030204" pitchFamily="34" charset="0"/>
              </a:rPr>
              <a:t>нарушений, связанных с необоснованным несоблюдение сроков оказания медицинской помощи; </a:t>
            </a:r>
          </a:p>
          <a:p>
            <a:pPr>
              <a:buFontTx/>
              <a:buChar char="-"/>
            </a:pPr>
            <a:r>
              <a:rPr kumimoji="0" 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20 932 </a:t>
            </a:r>
            <a:r>
              <a:rPr kumimoji="0" lang="ru-RU" sz="1300" b="1">
                <a:solidFill>
                  <a:srgbClr val="002060"/>
                </a:solidFill>
                <a:latin typeface="Calibri" panose="020F0502020204030204" pitchFamily="34" charset="0"/>
              </a:rPr>
              <a:t> нарушений, связанных с госпитализаций застрахованных лиц.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1825" y="4383088"/>
            <a:ext cx="82804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21306A"/>
            </a:solidFill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500" b="1">
                <a:solidFill>
                  <a:srgbClr val="002060"/>
                </a:solidFill>
                <a:latin typeface="Calibri" panose="020F0502020204030204" pitchFamily="34" charset="0"/>
              </a:rPr>
              <a:t>Финансовые санкции составили </a:t>
            </a:r>
            <a:r>
              <a:rPr kumimoji="0" lang="ru-RU" sz="1700" b="1">
                <a:solidFill>
                  <a:srgbClr val="002060"/>
                </a:solidFill>
                <a:latin typeface="Calibri" panose="020F0502020204030204" pitchFamily="34" charset="0"/>
              </a:rPr>
              <a:t>4 452 млн. руб., </a:t>
            </a:r>
            <a:r>
              <a:rPr kumimoji="0" lang="ru-RU" sz="1500" b="1">
                <a:solidFill>
                  <a:srgbClr val="002060"/>
                </a:solidFill>
                <a:latin typeface="Calibri" panose="020F0502020204030204" pitchFamily="34" charset="0"/>
              </a:rPr>
              <a:t>из них:</a:t>
            </a:r>
          </a:p>
          <a:p>
            <a:pPr>
              <a:buFontTx/>
              <a:buChar char="-"/>
            </a:pPr>
            <a:r>
              <a:rPr kumimoji="0" 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4 290 млн. руб. (96,4%) </a:t>
            </a:r>
            <a:r>
              <a:rPr kumimoji="0" lang="ru-RU" sz="1300" b="1">
                <a:solidFill>
                  <a:srgbClr val="002060"/>
                </a:solidFill>
                <a:latin typeface="Calibri" panose="020F0502020204030204" pitchFamily="34" charset="0"/>
              </a:rPr>
              <a:t>–  не подлежавшие оплате (уменьшение оплаты) медицинской организации в результате необоснованного предъявления к оплате;</a:t>
            </a:r>
          </a:p>
          <a:p>
            <a:pPr>
              <a:buFontTx/>
              <a:buChar char="-"/>
            </a:pPr>
            <a:r>
              <a:rPr kumimoji="0" lang="ru-RU" sz="1400" b="1">
                <a:solidFill>
                  <a:srgbClr val="002060"/>
                </a:solidFill>
                <a:latin typeface="Calibri" panose="020F0502020204030204" pitchFamily="34" charset="0"/>
              </a:rPr>
              <a:t>161 млн. руб. (3,6%) </a:t>
            </a:r>
            <a:r>
              <a:rPr kumimoji="0" lang="ru-RU" sz="1300" b="1">
                <a:solidFill>
                  <a:srgbClr val="002060"/>
                </a:solidFill>
                <a:latin typeface="Calibri" panose="020F0502020204030204" pitchFamily="34" charset="0"/>
              </a:rPr>
              <a:t>– поступили от медицинских организаций в результате уплаты штрафов.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27538" y="1773238"/>
            <a:ext cx="0" cy="365125"/>
          </a:xfrm>
          <a:prstGeom prst="straightConnector1">
            <a:avLst/>
          </a:prstGeom>
          <a:ln w="57150" cmpd="sng">
            <a:solidFill>
              <a:srgbClr val="2130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538" y="3987800"/>
            <a:ext cx="0" cy="395288"/>
          </a:xfrm>
          <a:prstGeom prst="straightConnector1">
            <a:avLst/>
          </a:prstGeom>
          <a:ln w="57150" cmpd="sng">
            <a:solidFill>
              <a:srgbClr val="2130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Скругленный прямоугольник 7"/>
          <p:cNvSpPr>
            <a:spLocks noChangeArrowheads="1"/>
          </p:cNvSpPr>
          <p:nvPr/>
        </p:nvSpPr>
        <p:spPr bwMode="auto">
          <a:xfrm>
            <a:off x="539750" y="5516563"/>
            <a:ext cx="4284663" cy="1223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1306A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500" b="1">
                <a:solidFill>
                  <a:srgbClr val="002060"/>
                </a:solidFill>
              </a:rPr>
              <a:t>Результаты экспертизы качества медицинской помощи доводятся до органов управления здравоохранением в субъектах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725" y="5805488"/>
            <a:ext cx="3457575" cy="6477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800" b="1">
                <a:solidFill>
                  <a:srgbClr val="21306A"/>
                </a:solidFill>
              </a:rPr>
              <a:t>Принятые управленческие решения </a:t>
            </a:r>
            <a:r>
              <a:rPr kumimoji="0" lang="ru-RU" b="1">
                <a:solidFill>
                  <a:srgbClr val="C00000"/>
                </a:solidFill>
              </a:rPr>
              <a:t>???</a:t>
            </a:r>
            <a:r>
              <a:rPr kumimoji="0" lang="ru-RU" sz="1800" b="1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12" name="Прямая со стрелкой 11"/>
          <p:cNvCxnSpPr>
            <a:stCxn id="25607" idx="3"/>
            <a:endCxn id="10" idx="1"/>
          </p:cNvCxnSpPr>
          <p:nvPr/>
        </p:nvCxnSpPr>
        <p:spPr>
          <a:xfrm flipV="1">
            <a:off x="4824413" y="6129338"/>
            <a:ext cx="468312" cy="0"/>
          </a:xfrm>
          <a:prstGeom prst="straightConnector1">
            <a:avLst/>
          </a:prstGeom>
          <a:ln w="57150" cmpd="sng">
            <a:solidFill>
              <a:srgbClr val="2130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3959225" cy="2592388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Tx/>
              <a:buNone/>
            </a:pPr>
            <a:r>
              <a:rPr lang="ru-RU" sz="1500" b="1" smtClean="0">
                <a:solidFill>
                  <a:srgbClr val="2D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b="1" smtClean="0">
                <a:solidFill>
                  <a:srgbClr val="2D1DA3"/>
                </a:solidFill>
                <a:latin typeface="Arial" panose="020B0604020202020204" pitchFamily="34" charset="0"/>
              </a:rPr>
              <a:t>) </a:t>
            </a:r>
            <a:r>
              <a:rPr lang="ru-RU" sz="1500" b="1" u="sng" smtClean="0">
                <a:solidFill>
                  <a:srgbClr val="2D1DA3"/>
                </a:solidFill>
                <a:latin typeface="Arial" panose="020B0604020202020204" pitchFamily="34" charset="0"/>
              </a:rPr>
              <a:t>Информирование застрахованных лиц :</a:t>
            </a:r>
          </a:p>
          <a:p>
            <a:pPr marL="0" indent="0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ru-RU" sz="1300" smtClean="0">
                <a:latin typeface="Arial" panose="020B0604020202020204" pitchFamily="34" charset="0"/>
              </a:rPr>
              <a:t>- </a:t>
            </a:r>
            <a:r>
              <a:rPr lang="ru-RU" sz="1200" smtClean="0">
                <a:latin typeface="Arial" panose="020B0604020202020204" pitchFamily="34" charset="0"/>
              </a:rPr>
              <a:t>о видах, качестве и об условиях предоставления им     медицинской помощи медицинскими организациями, </a:t>
            </a:r>
          </a:p>
          <a:p>
            <a:pPr marL="0" indent="0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ru-RU" sz="1200" smtClean="0">
                <a:latin typeface="Arial" panose="020B0604020202020204" pitchFamily="34" charset="0"/>
              </a:rPr>
              <a:t>- о выявленных нарушениях при оказании им медицинской помощи, </a:t>
            </a:r>
          </a:p>
          <a:p>
            <a:pPr marL="0" indent="0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ru-RU" sz="1200" smtClean="0">
                <a:latin typeface="Arial" panose="020B0604020202020204" pitchFamily="34" charset="0"/>
              </a:rPr>
              <a:t>- об их праве на выбор медицинской организации, </a:t>
            </a:r>
          </a:p>
          <a:p>
            <a:pPr marL="0" indent="0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ru-RU" sz="1200" smtClean="0">
                <a:latin typeface="Arial" panose="020B0604020202020204" pitchFamily="34" charset="0"/>
              </a:rPr>
              <a:t>- необходимости обращения за получением полиса ОМС, </a:t>
            </a:r>
          </a:p>
          <a:p>
            <a:pPr marL="0" indent="0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ru-RU" sz="1200" smtClean="0">
                <a:latin typeface="Arial" panose="020B0604020202020204" pitchFamily="34" charset="0"/>
              </a:rPr>
              <a:t>- об обязанностях застрахованных лиц;</a:t>
            </a:r>
          </a:p>
        </p:txBody>
      </p:sp>
      <p:sp>
        <p:nvSpPr>
          <p:cNvPr id="26626" name="Номер слайда 1"/>
          <p:cNvSpPr>
            <a:spLocks noGrp="1"/>
          </p:cNvSpPr>
          <p:nvPr>
            <p:ph type="sldNum" sz="quarter" idx="16"/>
          </p:nvPr>
        </p:nvSpPr>
        <p:spPr bwMode="auto">
          <a:xfrm>
            <a:off x="6948488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EC47BD-AC70-406E-9B82-1597D0BCB6C5}" type="slidenum">
              <a:rPr kumimoji="0" lang="ru-RU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kumimoji="0" 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20638" y="4724400"/>
            <a:ext cx="39100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1500" b="1">
                <a:solidFill>
                  <a:srgbClr val="2D1DA3"/>
                </a:solidFill>
              </a:rPr>
              <a:t>3) </a:t>
            </a:r>
            <a:r>
              <a:rPr kumimoji="0" lang="ru-RU" sz="1500" b="1" u="sng">
                <a:solidFill>
                  <a:srgbClr val="2D1DA3"/>
                </a:solidFill>
              </a:rPr>
              <a:t>осуществление рассмотрения обращений и жалоб граждан, осуществление деятельности по защите прав и законных интересов застрахованных лиц</a:t>
            </a:r>
            <a:endParaRPr kumimoji="0" lang="ru-RU" sz="1500" u="sng">
              <a:solidFill>
                <a:srgbClr val="2D1DA3"/>
              </a:solidFill>
            </a:endParaRPr>
          </a:p>
        </p:txBody>
      </p:sp>
      <p:sp>
        <p:nvSpPr>
          <p:cNvPr id="26628" name="Объект 2"/>
          <p:cNvSpPr txBox="1">
            <a:spLocks/>
          </p:cNvSpPr>
          <p:nvPr/>
        </p:nvSpPr>
        <p:spPr bwMode="auto">
          <a:xfrm>
            <a:off x="14288" y="3081338"/>
            <a:ext cx="39100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ru-RU" sz="1500" b="1">
                <a:solidFill>
                  <a:srgbClr val="2D1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500" b="1">
                <a:solidFill>
                  <a:srgbClr val="2D1DA3"/>
                </a:solidFill>
              </a:rPr>
              <a:t>) </a:t>
            </a:r>
            <a:r>
              <a:rPr kumimoji="0" lang="ru-RU" sz="1500" b="1" u="sng">
                <a:solidFill>
                  <a:srgbClr val="2D1DA3"/>
                </a:solidFill>
              </a:rPr>
              <a:t>осуществление контроля </a:t>
            </a:r>
            <a:r>
              <a:rPr kumimoji="0" lang="ru-RU" sz="1200"/>
              <a:t>объемов, сроков, качества и условий предоставления медицинской помощи в медицинских организациях: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ru-RU" sz="1200"/>
              <a:t>- путем проведения медико-экономического контроля, медико-экономической экспертизы, экспертизы качества медицинской помощи</a:t>
            </a:r>
            <a:endParaRPr kumimoji="0"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kumimoji="0"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4067175" y="692150"/>
            <a:ext cx="51276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1300"/>
              <a:t>1</a:t>
            </a:r>
            <a:r>
              <a:rPr kumimoji="0" lang="ru-RU" sz="1100"/>
              <a:t>) В целях  обеспечения  информированности граждан методы публичного и индивидуального информирования.</a:t>
            </a:r>
          </a:p>
          <a:p>
            <a:r>
              <a:rPr kumimoji="0" lang="ru-RU" sz="1100" b="1" u="sng"/>
              <a:t>Публичное информирование</a:t>
            </a:r>
            <a:r>
              <a:rPr kumimoji="0" lang="ru-RU" sz="1100"/>
              <a:t> осуществляется  через средства массовой информации (публикации в печатных изданиях, участие в телевизионных и радиопередачах), использование интернет - ресурсов, проведение семинаров, дискуссий, участие в выставках и форумах. Размещение информации на информационных стендах в МО, пунктах выдачи полисов ОМС.</a:t>
            </a:r>
          </a:p>
          <a:p>
            <a:r>
              <a:rPr kumimoji="0" lang="ru-RU" sz="1100" b="1" u="sng"/>
              <a:t>Индивидуальное информирование </a:t>
            </a:r>
            <a:r>
              <a:rPr kumimoji="0" lang="ru-RU" sz="1100"/>
              <a:t>– личное обеспечения гражданина справочным материалом. Самой популярной формой информирования граждан об их правах, используемых СМО, является раздаточный материал в виде брошюр, памяток, листовок, визиток, плакатов и буклетов.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95738" y="877888"/>
            <a:ext cx="0" cy="5948362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Прямоугольник 9"/>
          <p:cNvSpPr>
            <a:spLocks noChangeArrowheads="1"/>
          </p:cNvSpPr>
          <p:nvPr/>
        </p:nvSpPr>
        <p:spPr bwMode="auto">
          <a:xfrm>
            <a:off x="4067175" y="3068638"/>
            <a:ext cx="5076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100"/>
              <a:t>) Защита прав застрахованного лица на получение  медицинской помощи по программам ОМС;</a:t>
            </a:r>
          </a:p>
          <a:p>
            <a:r>
              <a:rPr kumimoji="0" lang="ru-RU" sz="1100"/>
              <a:t>- предупреждение дефектов медицинской помощи, </a:t>
            </a:r>
          </a:p>
          <a:p>
            <a:r>
              <a:rPr kumimoji="0" lang="ru-RU" sz="1100"/>
              <a:t>- анализа наиболее распространенных нарушений по результатам контроля; </a:t>
            </a:r>
          </a:p>
          <a:p>
            <a:r>
              <a:rPr kumimoji="0" lang="ru-RU" sz="1100"/>
              <a:t>- принятие мер уполномоченными органами;</a:t>
            </a:r>
          </a:p>
          <a:p>
            <a:r>
              <a:rPr kumimoji="0" lang="ru-RU" sz="1100"/>
              <a:t>- изучению удовлетворенности застрахованных лиц объемом, доступностью и качеством медицинской помощи;</a:t>
            </a:r>
          </a:p>
          <a:p>
            <a:r>
              <a:rPr kumimoji="0" lang="ru-RU" sz="1100"/>
              <a:t>- оптимизация расходов по оплате медицинской помощи.</a:t>
            </a:r>
          </a:p>
        </p:txBody>
      </p:sp>
      <p:sp>
        <p:nvSpPr>
          <p:cNvPr id="26632" name="Прямоугольник 11"/>
          <p:cNvSpPr>
            <a:spLocks noChangeArrowheads="1"/>
          </p:cNvSpPr>
          <p:nvPr/>
        </p:nvSpPr>
        <p:spPr bwMode="auto">
          <a:xfrm>
            <a:off x="3995738" y="4724400"/>
            <a:ext cx="514826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1100"/>
              <a:t>3) Работа с обращениями граждан (жалобы, консультации) включает в себя:</a:t>
            </a:r>
          </a:p>
          <a:p>
            <a:r>
              <a:rPr kumimoji="0" lang="ru-RU" sz="1100"/>
              <a:t>- организация целевых экспертиз на основании предоставленных на оплату счетов</a:t>
            </a:r>
          </a:p>
          <a:p>
            <a:r>
              <a:rPr kumimoji="0" lang="ru-RU" sz="1100"/>
              <a:t>- очные экспертизы качества в момент лечения застрахованного в медицинской организации</a:t>
            </a:r>
          </a:p>
          <a:p>
            <a:r>
              <a:rPr kumimoji="0" lang="ru-RU" sz="1100"/>
              <a:t>- разъяснения в письменной форме застрахованным лицам норм и положений действующего законодательства, </a:t>
            </a:r>
          </a:p>
          <a:p>
            <a:r>
              <a:rPr kumimoji="0" lang="ru-RU" sz="1100"/>
              <a:t>- досудебное урегулирование споров с медицинскими организациями </a:t>
            </a:r>
          </a:p>
          <a:p>
            <a:r>
              <a:rPr kumimoji="0" lang="ru-RU" sz="1100"/>
              <a:t>- подготовка материалов для обращения в судебные органы и представительство интересов в судах</a:t>
            </a:r>
          </a:p>
        </p:txBody>
      </p:sp>
      <p:sp>
        <p:nvSpPr>
          <p:cNvPr id="26633" name="Заголовок 3"/>
          <p:cNvSpPr txBox="1">
            <a:spLocks/>
          </p:cNvSpPr>
          <p:nvPr/>
        </p:nvSpPr>
        <p:spPr bwMode="auto">
          <a:xfrm>
            <a:off x="192088" y="0"/>
            <a:ext cx="89296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ru-RU" sz="18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Совершенствование работы по соблюдению</a:t>
            </a:r>
          </a:p>
          <a:p>
            <a:pPr algn="ctr">
              <a:lnSpc>
                <a:spcPct val="120000"/>
              </a:lnSpc>
            </a:pPr>
            <a:r>
              <a:rPr kumimoji="0" lang="ru-RU" sz="18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прав граждан в сфере ОМС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635000"/>
          <a:ext cx="8928100" cy="5537200"/>
        </p:xfrm>
        <a:graphic>
          <a:graphicData uri="http://schemas.openxmlformats.org/drawingml/2006/table">
            <a:tbl>
              <a:tblPr/>
              <a:tblGrid>
                <a:gridCol w="1504950"/>
                <a:gridCol w="4111625"/>
                <a:gridCol w="3311525"/>
              </a:tblGrid>
              <a:tr h="192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326-ФЗ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Совершенствование в 2015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65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Нормативное регулирование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Издан приказ ФОМС от 01.12.2010 № 230 «Об утверждении Порядок организации и проведения контроля объемов, сроков, качества и условий предоставления медицинской помощи по обязательному медицинскому страхованию» обеспечивающий единый порядок, предусматривающий: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последовательность мероприятий контроля,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задачи на каждом этапе контроля,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объект и инструменты проверки на каждом этапе контроля,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субъекты, отвечающие за каждый этап – не только на уровне структур, но и требования к отдельным специалистам,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сроки и объемы проверок определены,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разработаны критерии оценки,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единые подходы к результатам контроля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Изменения в Порядок организации и проведения контроля объемов, сроков, качества и условий предоставления медицинской помощи по обязательному медицинскому страхованию.</a:t>
                      </a: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Врачи - эксперты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реестр экспертов качества медицинской помощи:</a:t>
                      </a:r>
                    </a:p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единые требования к специалистам;</a:t>
                      </a:r>
                    </a:p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возможность привлекать специалистов из других регионов РФ.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>
                      <a:lvl1pPr marL="20638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требований к экспертам качества и порядку формирования реестра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831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Экспертная деятельность: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Определены минимальные объемы экспертной деятельности (за невыполнение – штрафы к СМО);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 Формируются планы проверок;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 Наличие обязательных поводов для экспертиз – в 100% случаев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 числа: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тематических плановых экспертиз с целью персонифицированный контроль за пациентами с определенными группами заболеваний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очных экспертизы, что позволит осуществлять контроль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процессе лечения, снижение негативных последствий </a:t>
                      </a: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Оформление результатов контроля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Единые утвержденные формы актов, тем самым унифицированный подход, имеющий особенное значение для контроля за медицинской помощью, оказанной гражданину за пределами субъекта проживания (страхования)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917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Санкции к медицинским организациям по результатам контроля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Законодательно закрепленные обязательства и санкции за их невыполнение;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 единый Перечень оснований для применения санкций;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 регламентированный порядок обжалования результатов экспертиз и санкций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Единая Методика исчисления размеров неполной оплаты затрат на оказание медицинской помощи, штрафов за неоказание, несвоевременное оказание либо оказание медицинской помощи ненадлежащего качества.</a:t>
                      </a: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Межведомственное взаимодействие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Закрепленное нормативным документом информирование о результатах контроля и совместное принятие решений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kumimoji="1"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Соглашения о межведомственном взаимодействии, а также планирование совместных мероприятий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784" marR="257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</a:tbl>
          </a:graphicData>
        </a:graphic>
      </p:graphicFrame>
      <p:sp>
        <p:nvSpPr>
          <p:cNvPr id="28707" name="Прямоугольник 3"/>
          <p:cNvSpPr>
            <a:spLocks noChangeArrowheads="1"/>
          </p:cNvSpPr>
          <p:nvPr/>
        </p:nvSpPr>
        <p:spPr bwMode="auto">
          <a:xfrm>
            <a:off x="250825" y="0"/>
            <a:ext cx="8235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sz="1800" b="1">
                <a:solidFill>
                  <a:srgbClr val="0C779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Совершенствование системы контроля качества медицинской помощи в сфере обязательного медицинского страхования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11024</TotalTime>
  <Words>1607</Words>
  <Application>Microsoft Office PowerPoint</Application>
  <PresentationFormat>Экран (4:3)</PresentationFormat>
  <Paragraphs>253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Trebuchet MS</vt:lpstr>
      <vt:lpstr>Georgia</vt:lpstr>
      <vt:lpstr>Calibri</vt:lpstr>
      <vt:lpstr>Times New Roman</vt:lpstr>
      <vt:lpstr>Tahoma</vt:lpstr>
      <vt:lpstr>Verdana</vt:lpstr>
      <vt:lpstr>Wingdings</vt:lpstr>
      <vt:lpstr>Воздушный поток</vt:lpstr>
      <vt:lpstr>Эффективность деятельности территориальных фондов обязательного медицинского страхования  и страховых медицинских организаций  по контролю объемов, сроков, качества и условий предоставления медицинской помощи по ОМС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foms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порядка финансирования учреждений здравоохранения:  переход на полный тариф</dc:title>
  <dc:creator>eabdrakhmanova</dc:creator>
  <cp:lastModifiedBy>Мухитдинов Рустам Эркинович</cp:lastModifiedBy>
  <cp:revision>502</cp:revision>
  <cp:lastPrinted>2015-09-28T13:00:44Z</cp:lastPrinted>
  <dcterms:created xsi:type="dcterms:W3CDTF">2012-10-01T12:38:08Z</dcterms:created>
  <dcterms:modified xsi:type="dcterms:W3CDTF">2015-10-02T13:54:47Z</dcterms:modified>
</cp:coreProperties>
</file>