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6"/>
  </p:notesMasterIdLst>
  <p:sldIdLst>
    <p:sldId id="258" r:id="rId2"/>
    <p:sldId id="266" r:id="rId3"/>
    <p:sldId id="267" r:id="rId4"/>
    <p:sldId id="269" r:id="rId5"/>
    <p:sldId id="283" r:id="rId6"/>
    <p:sldId id="284" r:id="rId7"/>
    <p:sldId id="271" r:id="rId8"/>
    <p:sldId id="287" r:id="rId9"/>
    <p:sldId id="281" r:id="rId10"/>
    <p:sldId id="288" r:id="rId11"/>
    <p:sldId id="289" r:id="rId12"/>
    <p:sldId id="260" r:id="rId13"/>
    <p:sldId id="280" r:id="rId14"/>
    <p:sldId id="285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21" autoAdjust="0"/>
  </p:normalViewPr>
  <p:slideViewPr>
    <p:cSldViewPr>
      <p:cViewPr varScale="1">
        <p:scale>
          <a:sx n="76" d="100"/>
          <a:sy n="76" d="100"/>
        </p:scale>
        <p:origin x="-20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7F00E-3CEE-498B-9418-3E93358F6958}" type="datetimeFigureOut">
              <a:rPr lang="ru-RU" smtClean="0"/>
              <a:pPr/>
              <a:t>28.09.15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895F1-05DB-45C1-AB93-2AC56B626A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01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D0F8C08-4ED3-4135-90D6-04432F2121F5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16F36CA-2B04-4305-BF2F-51435EFEB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FA5B-C6DC-431F-8797-4B566348EC38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EAA6-A256-4C6A-BE3A-4BFF8B71B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882E-0B6A-46B3-87B2-14D7089A00D6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EB4E6-F0EA-4DC8-8776-874ED2AA1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73246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6B5B2-AD05-470E-AE2F-BFC09DC799C4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96467-541D-44BB-97A6-676F43E7A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36E4-C7FB-466A-8580-C82238916112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99F-4CE1-45AB-9619-C6830707D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4CC906-0DD8-477E-B870-80F4AEE45532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7804AA-EAFE-45B6-AF74-2A920EF863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87DC2B-3CF7-4B46-AB29-C85D45F00337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4BD38D-B5C2-4DF6-B25F-1C93E5B2D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707C8E-384D-45CE-9128-C7F28F7A6AD7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A5D229-8841-423A-85AE-0ECC317E3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F601A1-18F2-4621-AEAD-2827EF0015D7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5A2401-89C7-40A6-BF99-B7AE25764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BE593-1DCD-42BA-8093-4DB79910B5E8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F65DD-8BE3-4E6D-92F2-8F2F82DC3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2E0638-312C-442C-8C88-7457BE3697AA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603F40-E2B6-49F1-B6C7-2993A0955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FB84254-970A-47D9-8318-C209E9ACA76B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1A70302-2956-4E97-A85B-3E4F86E9A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EC08FDE-EF99-4C8E-970A-E20DC58D9F7F}" type="datetime1">
              <a:rPr lang="ru-RU" smtClean="0"/>
              <a:pPr>
                <a:defRPr/>
              </a:pPr>
              <a:t>28.09.15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B6F7102-A520-4ECA-91D5-B97EB4FDE4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1" r:id="rId2"/>
    <p:sldLayoutId id="2147483854" r:id="rId3"/>
    <p:sldLayoutId id="2147483855" r:id="rId4"/>
    <p:sldLayoutId id="2147483856" r:id="rId5"/>
    <p:sldLayoutId id="2147483857" r:id="rId6"/>
    <p:sldLayoutId id="2147483850" r:id="rId7"/>
    <p:sldLayoutId id="2147483858" r:id="rId8"/>
    <p:sldLayoutId id="2147483859" r:id="rId9"/>
    <p:sldLayoutId id="2147483849" r:id="rId10"/>
    <p:sldLayoutId id="2147483848" r:id="rId11"/>
    <p:sldLayoutId id="2147483852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928802"/>
            <a:ext cx="8686800" cy="2286016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Организация внутреннего контроля качества и безопасности медицинской деятельности в городской поликлинике СЗАО города Москвы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Правительство Москвы, Департамент здравоохранения г. Москв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7335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131840" y="214935"/>
            <a:ext cx="49309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здравоохранения города Москвы</a:t>
            </a: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учреждение здравоохранения «Городская поликлиника 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Департамента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здравоохранения города Москвы</a:t>
            </a: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3606410" y="6193635"/>
            <a:ext cx="22511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МОСКВА,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29 сентября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2015 г.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800" y="5013176"/>
            <a:ext cx="3653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Главный врач, к.м.н. ВЕЧОРКО В.И.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37112"/>
            <a:ext cx="2183367" cy="2183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395536" y="1340768"/>
            <a:ext cx="2664296" cy="20162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Текущий контроль качества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I-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294760"/>
            <a:ext cx="8640960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КОНТРОЛЯ КАЧЕСТВА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716015" y="836712"/>
            <a:ext cx="1" cy="295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148064" y="836712"/>
            <a:ext cx="226825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1835696" y="836712"/>
            <a:ext cx="24482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3383868" y="3789040"/>
            <a:ext cx="2664296" cy="20162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Заключительный контроль качества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уровни)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55103" y="1340768"/>
            <a:ext cx="2664296" cy="20162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Ретроспективный контроль качества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уровни)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1804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9233" y="44624"/>
            <a:ext cx="8712968" cy="5257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контроля качества: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3211" y="1268760"/>
            <a:ext cx="8718990" cy="64807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объемов оказания медицинской помощи - отражает соответствие объемов оказанной медицинской помощи объективным потребностям конкретного пациента;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9232" y="570340"/>
            <a:ext cx="8712969" cy="6984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своевременности оказания медицинской помощи - отражает своевременность оказанной медицинской помощи объективным потребностям конкретного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пациента;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3211" y="1916832"/>
            <a:ext cx="8718990" cy="71636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преемственности оказания медицинской помощи - отражает соблюдение преемственности при оказании медицинской помощи подразделениями (отделениями; медицинскими работниками) медицинской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6990" y="2633197"/>
            <a:ext cx="8732440" cy="82853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соблюдения медицинских технологий - отражает соблюдение медицинскими работниками зарегистрированных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при их назначении и непосредственно в процессе оказания медицинской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761" y="3486684"/>
            <a:ext cx="8732440" cy="133673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безопасности оказания медицинской помощи - отражает оптимальность выбора медицинских технологий при оказании медицинской помощи, с учетом минимизации риска их применения для конкретного пациента, принятие, в случае необходимости, адекватных мер профилактики ятрогенных осложнений, а также соблюдение в подразделениях (отделениях) правил хранения и применения лекарственных препаратов и расходных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материалов;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761" y="4823421"/>
            <a:ext cx="8732440" cy="66836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эффективности оказания медицинской помощи - отражает достижение целевых результатов оказания медицинской помощи конкретному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пациенту;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7474" y="5491789"/>
            <a:ext cx="8732440" cy="66836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ритерии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медицинской помощи используются ответственными лицами за проведение контроля при оценке каждой составляющей конкретного случая оказания медицинской помощи.</a:t>
            </a:r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83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842633"/>
              </p:ext>
            </p:extLst>
          </p:nvPr>
        </p:nvGraphicFramePr>
        <p:xfrm>
          <a:off x="228600" y="380009"/>
          <a:ext cx="8686800" cy="603504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086480"/>
                <a:gridCol w="2600320"/>
              </a:tblGrid>
              <a:tr h="5661288">
                <a:tc>
                  <a:txBody>
                    <a:bodyPr/>
                    <a:lstStyle/>
                    <a:p>
                      <a:pPr fontAlgn="base"/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отчетный период;</a:t>
                      </a:r>
                      <a:b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2) объемы проведенного контроля качества медицинской помощи:</a:t>
                      </a:r>
                      <a:b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en-US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проверенных случаев</a:t>
                      </a:r>
                      <a:r>
                        <a:rPr kumimoji="0" lang="en-US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en-US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проверенных случаев, из числа подлежащих контролю в обязательном порядке</a:t>
                      </a:r>
                      <a:r>
                        <a:rPr kumimoji="0" lang="en-US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fontAlgn="base"/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3) результаты проведенного контроля качества медицинской помощи:</a:t>
                      </a:r>
                    </a:p>
                    <a:p>
                      <a:pPr fontAlgn="base"/>
                      <a:endParaRPr kumimoji="0" lang="ru-RU" sz="1600" b="0" i="0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fontAlgn="base"/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количество случаев качественно оказанной медицинской помощи;</a:t>
                      </a:r>
                      <a:b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количество случаев качественно оказанной медицинской помощи, сопровождавшихся единичными дефектами медицинской помощи;</a:t>
                      </a:r>
                      <a:b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количество случаев некачественно оказанной медицинской помощи;</a:t>
                      </a:r>
                      <a:b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4) структура дефектов медицинской помощи по их видам: дефекты диагностических мероприятий; дефекты оформления диагноза; дефекты лечебно-профилактических мероприятий; дефекты преемственности этапов, дефекты оформления медицинской документации;</a:t>
                      </a:r>
                      <a:b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5) краткие сведения о мерах, принятых ответственным лицом за проведение контроля по итогам проведенного контроля качества медицинской помощи;</a:t>
                      </a:r>
                      <a:b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6) предложения по итогам проведенного контроля качества медицинской помощи для руководителя медицинской организации.</a:t>
                      </a:r>
                      <a:endParaRPr lang="ru-RU" sz="1800" b="0" cap="none" spc="0" dirty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600" b="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от общего количества случаев</a:t>
                      </a:r>
                      <a:endParaRPr kumimoji="0" lang="en-US" sz="1600" b="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kumimoji="0" lang="ru-RU" sz="1600" b="0" kern="1200" cap="none" spc="0" baseline="0" dirty="0" smtClean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kumimoji="0" lang="ru-RU" sz="1600" b="0" kern="1200" cap="none" spc="0" baseline="0" dirty="0" smtClean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от общего числа случаев, подлежащих контролю в обязательном порядке</a:t>
                      </a:r>
                      <a:r>
                        <a:rPr kumimoji="0" lang="en-US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600" b="0" i="0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абсолютных цифрах и в % от количества проверенных случаев</a:t>
                      </a:r>
                      <a:endParaRPr kumimoji="0" lang="en-US" sz="1600" b="0" i="0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b="0" cap="none" spc="0" dirty="0" smtClean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66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cap="none" spc="0" dirty="0">
                        <a:ln w="31550" cmpd="sng">
                          <a:gradFill>
                            <a:gsLst>
                              <a:gs pos="70000">
                                <a:schemeClr val="accent6">
                                  <a:shade val="50000"/>
                                  <a:satMod val="190000"/>
                                </a:schemeClr>
                              </a:gs>
                              <a:gs pos="0">
                                <a:schemeClr val="accent6">
                                  <a:tint val="77000"/>
                                  <a:satMod val="180000"/>
                                </a:schemeClr>
                              </a:gs>
                            </a:gsLst>
                            <a:lin ang="5400000"/>
                          </a:gradFill>
                          <a:prstDash val="solid"/>
                        </a:ln>
                        <a:solidFill>
                          <a:schemeClr val="accent6">
                            <a:tint val="15000"/>
                            <a:satMod val="20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Анализ </a:t>
            </a:r>
            <a:r>
              <a:rPr lang="ru-RU" sz="2000" dirty="0" smtClean="0"/>
              <a:t>контроля </a:t>
            </a:r>
            <a:r>
              <a:rPr lang="ru-RU" sz="2000" dirty="0"/>
              <a:t>качества медицинской помощи</a:t>
            </a:r>
            <a:endParaRPr lang="ru-RU" sz="2000" b="1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251519" y="1844822"/>
            <a:ext cx="8667177" cy="1080121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мероприятия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клинических разборов, патологоанатомических конференций, направление медицинских работников на повышение квалификации (в том числе внеплановое), научно-практические конференции, обеспечение медицинских работников современной медицинской литературой (в том числе через Интернет)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251520" y="2941792"/>
            <a:ext cx="8671790" cy="6477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дисциплинарные мероприятия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применение дисциплинарных взысканий в соответствии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Трудовым кодексом Российской Федерации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должностными инструкциями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3" name="AutoShape 7"/>
          <p:cNvSpPr>
            <a:spLocks noChangeArrowheads="1"/>
          </p:cNvSpPr>
          <p:nvPr/>
        </p:nvSpPr>
        <p:spPr bwMode="auto">
          <a:xfrm>
            <a:off x="251518" y="3589492"/>
            <a:ext cx="8667177" cy="72236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мероприятия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показателей качества медицинской помощи для дифференцированной оплаты труда медицинских работников, контроль за использованием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 wrap="square"/>
          <a:lstStyle/>
          <a:p>
            <a:pPr>
              <a:defRPr/>
            </a:pPr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547664" y="214290"/>
            <a:ext cx="5976664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</a:rPr>
              <a:t>Итоги контроля качества</a:t>
            </a:r>
            <a:endParaRPr lang="ru-RU" sz="2000" b="1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51519" y="4961140"/>
            <a:ext cx="8671789" cy="649288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совершенствованию укомплектованности медицинской организации медицинскими работниками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планирование подготовки специалистов, обеспечение преемственности, наставничество.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44380" y="4311852"/>
            <a:ext cx="8678929" cy="649288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совершенствованию материально-технической базы, информатизации медицинской организации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ремонтов, обновление оборудования, внедрение информационных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251520" y="639164"/>
            <a:ext cx="8668440" cy="1205659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мероприятия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совещаний, конференций, инструктажей, издание приказов, инструкций, регламентов, совершенствование организационных технологий оказания медицинской помощи, административные обходы, административные дежурства в вечерние часы, выходные и праздничные дни, работа врачебных подкомиссий (ЛКК, КИЛИ, ЭВН, лекарственного обеспечения)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>
            <a:off x="250825" y="1700213"/>
            <a:ext cx="8748713" cy="36734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Благодарю за 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9585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2996952"/>
            <a:ext cx="6552728" cy="7200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в сфере охраны здоровья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19736" y="1844824"/>
            <a:ext cx="1520552" cy="7200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Статья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85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43608" y="4005064"/>
            <a:ext cx="7425208" cy="7200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качества и безопасности медицинской деятельности</a:t>
            </a: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395536" y="476672"/>
            <a:ext cx="8568952" cy="1219572"/>
          </a:xfrm>
          <a:prstGeom prst="rect">
            <a:avLst/>
          </a:prstGeom>
        </p:spPr>
        <p:txBody>
          <a:bodyPr lIns="45720" rIns="45720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R="64008"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ru-RU" sz="1600" b="1" dirty="0">
                <a:ln w="11430"/>
                <a:latin typeface="+mn-lt"/>
                <a:cs typeface="+mn-cs"/>
              </a:rPr>
              <a:t>Федеральный закон от 21.11.2011г. № 323-ФЗ</a:t>
            </a:r>
          </a:p>
          <a:p>
            <a:pPr marR="64008"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ru-RU" sz="1600" b="1" dirty="0">
                <a:ln w="11430"/>
                <a:latin typeface="+mn-lt"/>
                <a:cs typeface="+mn-cs"/>
              </a:rPr>
              <a:t>«Об основах охраны здоровья граждан в Российской Федерации</a:t>
            </a:r>
            <a:r>
              <a:rPr lang="ru-RU" sz="1600" b="1" dirty="0" smtClean="0">
                <a:ln w="11430"/>
                <a:latin typeface="+mn-lt"/>
                <a:cs typeface="+mn-cs"/>
              </a:rPr>
              <a:t>»</a:t>
            </a:r>
          </a:p>
          <a:p>
            <a:pPr marR="64008"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endParaRPr lang="ru-RU" sz="1600" b="1" dirty="0">
              <a:ln w="11430"/>
              <a:latin typeface="+mn-lt"/>
              <a:cs typeface="+mn-cs"/>
            </a:endParaRPr>
          </a:p>
          <a:p>
            <a:pPr marR="64008" algn="ctr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ru-RU" sz="1600" b="1" dirty="0">
                <a:latin typeface="+mn-lt"/>
                <a:cs typeface="+mn-cs"/>
              </a:rPr>
              <a:t>Глава 12. Организация контроля в сфере охраны здоровья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4323" y="980728"/>
            <a:ext cx="7425208" cy="7200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</a:t>
            </a:r>
            <a:r>
              <a:rPr lang="ru-RU" b="1" dirty="0">
                <a:solidFill>
                  <a:schemeClr val="tx1"/>
                </a:solidFill>
              </a:rPr>
              <a:t>качества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безопасности медицинской деятельности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79912" y="116632"/>
            <a:ext cx="1814030" cy="7200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Статья 87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30634" y="2348880"/>
            <a:ext cx="2640868" cy="9277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ГОСУДАРСТВЕННЫЙ </a:t>
            </a:r>
            <a:r>
              <a:rPr lang="ru-RU" b="1" dirty="0">
                <a:solidFill>
                  <a:schemeClr val="tx1"/>
                </a:solidFill>
              </a:rPr>
              <a:t>КОНТРОЛЬ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42004" y="3718656"/>
            <a:ext cx="2640868" cy="9277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ВЕДОМСТВЕННЫЙ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50308" y="5085184"/>
            <a:ext cx="2640868" cy="9277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ВНУТРЕННИЙ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КОНТРОЛЬ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59632" y="1783076"/>
            <a:ext cx="3276364" cy="36004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пути осуществления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2277432"/>
            <a:ext cx="5256584" cy="64807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</a:rPr>
              <a:t>соблюдение требований к осуществлению медицинской деятельности, установленных законодательством РФ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3130693"/>
            <a:ext cx="5273352" cy="5676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показателей качества деятельности медицинских организаций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12304" y="3854288"/>
            <a:ext cx="5256584" cy="792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соблюдение объема, сроков и условий оказания медицинской помощи, контроль качества медицинской помощи ФОМС и СМО в соответствии с законодательством РФ об ОМС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12304" y="4869160"/>
            <a:ext cx="5256584" cy="6262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системы оценки деятельности медицинских работников, участвующих в оказании медицинских услуг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3920" y="5750248"/>
            <a:ext cx="5256584" cy="7417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информационных систем в сфере здравоохранения, обеспечивающих в том числе персонифицированный учет при осуществлении медицинской деятельности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50290" y="1792205"/>
            <a:ext cx="1240904" cy="360040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</a:t>
            </a: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 txBox="1">
            <a:spLocks/>
          </p:cNvSpPr>
          <p:nvPr/>
        </p:nvSpPr>
        <p:spPr>
          <a:xfrm>
            <a:off x="899592" y="1124744"/>
            <a:ext cx="7715272" cy="4824536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txBody>
          <a:bodyPr>
            <a:normAutofit/>
          </a:bodyPr>
          <a:lstStyle/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21.11.2011 г.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323-ФЗ (ред. от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13.07.2015 г.) «Об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основах охраны здоровья граждан в Российской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Федерации».</a:t>
            </a:r>
            <a:endParaRPr lang="ru-RU" sz="1700" dirty="0"/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МЗ РФ от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21.12.2012 г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. №1340н «Об утверждении порядка организации и проведения ведомственного контроля качества и безопасности медицинской деятельности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здравоохранения г. Москвы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31.12.2013 г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. №1350 «Об организации ведомственного контроля качества и безопасности медицинской деятельности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Департамента здравоохранения г. Москвы от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16.08.2013 г.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820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совершенствовании организации внутреннего контроля качества и безопасности медицинской деятельности в медицинских организациях государственной системы здравоохранения города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Москвы</a:t>
            </a:r>
            <a:r>
              <a:rPr lang="ru-RU" sz="1600" dirty="0" smtClean="0"/>
              <a:t>».</a:t>
            </a: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 главного врача ГБУ «ГП №180 ДЗМ» №332 от 05.06.2015 г.  «О внесении изменений в приказ Главного врача №14 от 12.01.2015 г. «Об организации внутреннего контроля качества и безопасности медицинской деятельности в ГБУ «ГП №180 ДЗМ»». 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43808" y="692696"/>
            <a:ext cx="4213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Нормативные документы: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2"/>
          <p:cNvSpPr>
            <a:spLocks noChangeShapeType="1"/>
          </p:cNvSpPr>
          <p:nvPr/>
        </p:nvSpPr>
        <p:spPr bwMode="auto">
          <a:xfrm>
            <a:off x="1187451" y="3512426"/>
            <a:ext cx="2140315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5603" name="Line 26"/>
          <p:cNvSpPr>
            <a:spLocks noChangeShapeType="1"/>
          </p:cNvSpPr>
          <p:nvPr/>
        </p:nvSpPr>
        <p:spPr bwMode="auto">
          <a:xfrm rot="8100000" flipV="1">
            <a:off x="3199433" y="2623358"/>
            <a:ext cx="369290" cy="36909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5604" name="Line 25"/>
          <p:cNvSpPr>
            <a:spLocks noChangeShapeType="1"/>
          </p:cNvSpPr>
          <p:nvPr/>
        </p:nvSpPr>
        <p:spPr bwMode="auto">
          <a:xfrm rot="18900000" flipV="1">
            <a:off x="5062039" y="727414"/>
            <a:ext cx="441550" cy="425466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5605" name="Line 24"/>
          <p:cNvSpPr>
            <a:spLocks noChangeShapeType="1"/>
          </p:cNvSpPr>
          <p:nvPr/>
        </p:nvSpPr>
        <p:spPr bwMode="auto">
          <a:xfrm rot="10800000" flipV="1">
            <a:off x="6883795" y="2546846"/>
            <a:ext cx="424509" cy="559972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5606" name="Line 23"/>
          <p:cNvSpPr>
            <a:spLocks noChangeShapeType="1"/>
          </p:cNvSpPr>
          <p:nvPr/>
        </p:nvSpPr>
        <p:spPr bwMode="auto">
          <a:xfrm rot="16200000" flipV="1">
            <a:off x="6170103" y="58551"/>
            <a:ext cx="834926" cy="1297459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4350316" y="895114"/>
            <a:ext cx="1864996" cy="181825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ru-RU"/>
              <a:t>Качество </a:t>
            </a:r>
          </a:p>
          <a:p>
            <a:pPr algn="ctr">
              <a:defRPr/>
            </a:pPr>
            <a:r>
              <a:rPr lang="ru-RU"/>
              <a:t>процесса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1187451" y="620713"/>
            <a:ext cx="17462" cy="2891713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1187451" y="620713"/>
            <a:ext cx="4608686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5938836" y="936846"/>
            <a:ext cx="1889919" cy="181825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ru-RU" dirty="0"/>
              <a:t>Качество </a:t>
            </a:r>
          </a:p>
          <a:p>
            <a:pPr algn="ctr">
              <a:defRPr/>
            </a:pPr>
            <a:r>
              <a:rPr lang="ru-RU" dirty="0"/>
              <a:t>результата</a:t>
            </a:r>
          </a:p>
        </p:txBody>
      </p:sp>
      <p:sp>
        <p:nvSpPr>
          <p:cNvPr id="25611" name="Text Box 5"/>
          <p:cNvSpPr txBox="1">
            <a:spLocks noChangeArrowheads="1"/>
          </p:cNvSpPr>
          <p:nvPr/>
        </p:nvSpPr>
        <p:spPr bwMode="auto">
          <a:xfrm>
            <a:off x="2624813" y="2617161"/>
            <a:ext cx="4319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dirty="0">
                <a:solidFill>
                  <a:schemeClr val="bg2">
                    <a:lumMod val="50000"/>
                  </a:schemeClr>
                </a:solidFill>
              </a:rPr>
              <a:t>Триада </a:t>
            </a:r>
            <a:r>
              <a:rPr lang="ru-RU" altLang="ru-RU" sz="2400" dirty="0" err="1">
                <a:solidFill>
                  <a:schemeClr val="bg2">
                    <a:lumMod val="50000"/>
                  </a:schemeClr>
                </a:solidFill>
              </a:rPr>
              <a:t>Донабедиана</a:t>
            </a:r>
            <a:endParaRPr lang="ru-RU" alt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612" name="AutoShape 6"/>
          <p:cNvSpPr>
            <a:spLocks noChangeArrowheads="1"/>
          </p:cNvSpPr>
          <p:nvPr/>
        </p:nvSpPr>
        <p:spPr bwMode="auto">
          <a:xfrm>
            <a:off x="320557" y="1047849"/>
            <a:ext cx="2304256" cy="15127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5400000" scaled="1"/>
          </a:gradFill>
          <a:ln w="63500">
            <a:solidFill>
              <a:srgbClr val="FF00FF"/>
            </a:solidFill>
            <a:round/>
            <a:headEnd/>
            <a:tailEnd/>
          </a:ln>
        </p:spPr>
        <p:txBody>
          <a:bodyPr lIns="18000" tIns="10800" rIns="18000" bIns="10800"/>
          <a:lstStyle/>
          <a:p>
            <a:pPr algn="ctr">
              <a:lnSpc>
                <a:spcPct val="120000"/>
              </a:lnSpc>
            </a:pPr>
            <a:r>
              <a:rPr lang="ru-RU" altLang="ru-RU" sz="2200" dirty="0">
                <a:solidFill>
                  <a:srgbClr val="000099"/>
                </a:solidFill>
              </a:rPr>
              <a:t>Качество </a:t>
            </a:r>
            <a:r>
              <a:rPr lang="ru-RU" altLang="ru-RU" sz="2200" dirty="0" smtClean="0">
                <a:solidFill>
                  <a:srgbClr val="000099"/>
                </a:solidFill>
              </a:rPr>
              <a:t>медицинской деятельности</a:t>
            </a:r>
            <a:endParaRPr lang="ru-RU" altLang="ru-RU" sz="2200" dirty="0">
              <a:solidFill>
                <a:srgbClr val="000099"/>
              </a:solidFill>
            </a:endParaRPr>
          </a:p>
        </p:txBody>
      </p:sp>
      <p:sp>
        <p:nvSpPr>
          <p:cNvPr id="25613" name="AutoShape 7"/>
          <p:cNvSpPr>
            <a:spLocks noChangeArrowheads="1"/>
          </p:cNvSpPr>
          <p:nvPr/>
        </p:nvSpPr>
        <p:spPr bwMode="auto">
          <a:xfrm>
            <a:off x="2843213" y="26889"/>
            <a:ext cx="3095624" cy="59382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5400000" scaled="1"/>
          </a:gradFill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altLang="ru-RU" dirty="0">
                <a:solidFill>
                  <a:srgbClr val="000099"/>
                </a:solidFill>
              </a:rPr>
              <a:t>Качество </a:t>
            </a:r>
            <a:endParaRPr lang="en-US" altLang="ru-RU" dirty="0">
              <a:solidFill>
                <a:srgbClr val="000099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ru-RU" altLang="ru-RU" dirty="0">
                <a:solidFill>
                  <a:srgbClr val="000099"/>
                </a:solidFill>
              </a:rPr>
              <a:t>медицинской помощи</a:t>
            </a:r>
          </a:p>
        </p:txBody>
      </p:sp>
      <p:sp>
        <p:nvSpPr>
          <p:cNvPr id="25614" name="AutoShape 8"/>
          <p:cNvSpPr>
            <a:spLocks noChangeArrowheads="1"/>
          </p:cNvSpPr>
          <p:nvPr/>
        </p:nvSpPr>
        <p:spPr bwMode="auto">
          <a:xfrm>
            <a:off x="3327767" y="3068960"/>
            <a:ext cx="3598862" cy="738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67647"/>
              </a:gs>
              <a:gs pos="50000">
                <a:srgbClr val="FFFF99"/>
              </a:gs>
              <a:gs pos="100000">
                <a:srgbClr val="767647"/>
              </a:gs>
            </a:gsLst>
            <a:lin ang="5400000" scaled="1"/>
          </a:gradFill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altLang="ru-RU" dirty="0">
                <a:solidFill>
                  <a:srgbClr val="000099"/>
                </a:solidFill>
              </a:rPr>
              <a:t>Качество организации</a:t>
            </a:r>
          </a:p>
          <a:p>
            <a:pPr algn="ctr">
              <a:lnSpc>
                <a:spcPct val="90000"/>
              </a:lnSpc>
            </a:pPr>
            <a:r>
              <a:rPr lang="ru-RU" altLang="ru-RU" dirty="0">
                <a:solidFill>
                  <a:srgbClr val="000099"/>
                </a:solidFill>
              </a:rPr>
              <a:t>медицинской помощи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745035" y="940147"/>
            <a:ext cx="1800200" cy="172819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ru-RU" dirty="0"/>
              <a:t>Качество </a:t>
            </a:r>
          </a:p>
          <a:p>
            <a:pPr algn="ctr">
              <a:defRPr/>
            </a:pPr>
            <a:r>
              <a:rPr lang="ru-RU" dirty="0"/>
              <a:t>структуры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4509120"/>
            <a:ext cx="8064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пациента на получение необходимого объема и надлежащего качества медицинской помощи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«ГП №180 ДЗМ».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0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-108520" y="189303"/>
            <a:ext cx="9144000" cy="173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4400" dirty="0">
                <a:solidFill>
                  <a:srgbClr val="FF0000"/>
                </a:solidFill>
              </a:rPr>
              <a:t>Механизмы </a:t>
            </a:r>
            <a:r>
              <a:rPr lang="ru-RU" altLang="ru-RU" sz="4400" dirty="0" smtClean="0">
                <a:solidFill>
                  <a:srgbClr val="FF0000"/>
                </a:solidFill>
              </a:rPr>
              <a:t>обеспечения </a:t>
            </a:r>
            <a:endParaRPr lang="ru-RU" altLang="ru-RU" sz="4400" dirty="0">
              <a:solidFill>
                <a:srgbClr val="FF000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altLang="ru-RU" sz="4400" dirty="0">
                <a:solidFill>
                  <a:srgbClr val="FF0000"/>
                </a:solidFill>
              </a:rPr>
              <a:t>качества медицинской </a:t>
            </a:r>
            <a:r>
              <a:rPr lang="ru-RU" altLang="ru-RU" sz="4400" dirty="0" smtClean="0">
                <a:solidFill>
                  <a:srgbClr val="FF0000"/>
                </a:solidFill>
              </a:rPr>
              <a:t>помощи</a:t>
            </a:r>
            <a:r>
              <a:rPr lang="ru-RU" altLang="ru-RU" sz="4400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lnSpc>
                <a:spcPct val="80000"/>
              </a:lnSpc>
            </a:pPr>
            <a:endParaRPr lang="ru-RU" altLang="ru-RU" sz="4400" dirty="0">
              <a:solidFill>
                <a:srgbClr val="FF0000"/>
              </a:solidFill>
            </a:endParaRPr>
          </a:p>
        </p:txBody>
      </p:sp>
      <p:sp>
        <p:nvSpPr>
          <p:cNvPr id="211971" name="Text Box 3"/>
          <p:cNvSpPr txBox="1">
            <a:spLocks noChangeArrowheads="1"/>
          </p:cNvSpPr>
          <p:nvPr/>
        </p:nvSpPr>
        <p:spPr bwMode="auto">
          <a:xfrm>
            <a:off x="1619672" y="1539875"/>
            <a:ext cx="7524328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defRPr/>
            </a:pPr>
            <a:r>
              <a:rPr lang="ru-RU" sz="43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ru-RU" sz="4300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r>
              <a:rPr lang="ru-RU" sz="4300" i="1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300" dirty="0">
                <a:solidFill>
                  <a:schemeClr val="accent4">
                    <a:lumMod val="75000"/>
                  </a:schemeClr>
                </a:solidFill>
              </a:rPr>
              <a:t>Меры материально-технического </a:t>
            </a:r>
            <a:r>
              <a:rPr lang="ru-RU" sz="4300" dirty="0" smtClean="0">
                <a:solidFill>
                  <a:schemeClr val="accent4">
                    <a:lumMod val="75000"/>
                  </a:schemeClr>
                </a:solidFill>
              </a:rPr>
              <a:t>характера.</a:t>
            </a:r>
            <a:endParaRPr lang="ru-RU" sz="4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1619672" y="2924944"/>
            <a:ext cx="752432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defRPr/>
            </a:pPr>
            <a:r>
              <a:rPr lang="ru-RU" sz="4300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</a:t>
            </a:r>
            <a:r>
              <a:rPr lang="ru-RU" sz="4300" i="1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300" dirty="0">
                <a:solidFill>
                  <a:schemeClr val="accent4">
                    <a:lumMod val="75000"/>
                  </a:schemeClr>
                </a:solidFill>
              </a:rPr>
              <a:t>Обучение </a:t>
            </a:r>
            <a:r>
              <a:rPr lang="ru-RU" sz="4300" dirty="0" smtClean="0">
                <a:solidFill>
                  <a:schemeClr val="accent4">
                    <a:lumMod val="75000"/>
                  </a:schemeClr>
                </a:solidFill>
              </a:rPr>
              <a:t>персонала.</a:t>
            </a:r>
            <a:endParaRPr lang="ru-RU" sz="4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1619672" y="3645024"/>
            <a:ext cx="7956376" cy="128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defRPr/>
            </a:pPr>
            <a:r>
              <a:rPr lang="ru-RU" sz="4300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</a:t>
            </a:r>
            <a:r>
              <a:rPr lang="ru-RU" sz="4300" i="1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300" dirty="0">
                <a:solidFill>
                  <a:schemeClr val="accent4">
                    <a:lumMod val="75000"/>
                  </a:schemeClr>
                </a:solidFill>
              </a:rPr>
              <a:t>Экономическое </a:t>
            </a:r>
            <a:r>
              <a:rPr lang="ru-RU" sz="4300" dirty="0" smtClean="0">
                <a:solidFill>
                  <a:schemeClr val="accent4">
                    <a:lumMod val="75000"/>
                  </a:schemeClr>
                </a:solidFill>
              </a:rPr>
              <a:t>стимулирование.</a:t>
            </a:r>
            <a:endParaRPr lang="ru-RU" sz="43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44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/>
      <p:bldP spid="211971" grpId="0"/>
      <p:bldP spid="211972" grpId="0"/>
      <p:bldP spid="2119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14290"/>
            <a:ext cx="8712968" cy="5257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внутреннего контроля качества: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2492896"/>
            <a:ext cx="8643998" cy="10081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мероприятий, направленных на предупреждение возникновения дефектов в организации и оказании медицинской помощи.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1196752"/>
            <a:ext cx="8643998" cy="100013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дефектов в организации лечебно-диагностического процесса, причины, повлекшие за собой снижение качества медицинской помощи.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3717032"/>
            <a:ext cx="8643998" cy="10081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использования ресурсов ГБУ «ГП№180 ДЗМ».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5013176"/>
            <a:ext cx="8643998" cy="7200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и выявление нарушений требований безопасности условий труда.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6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9233" y="44624"/>
            <a:ext cx="8712968" cy="5257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качества в ГБУ «ГП №180 ДЗМ»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06" y="2852936"/>
            <a:ext cx="8643998" cy="21602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врача по медицинской части,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главного врача по КЭР,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аместители главного врача – заведующие филиалами, заместитель главного врача по терапии.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выборочный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качества медицинской помощи, текущий и по законченным случаям по медицинской документации, а также при личном осмотре пациентов; решение сложных клинико-экспертных вопросов; анализ ошибок; анализ расхождения экспертных решений; анализ работы структурных подразделений по качественным показателям; выявление нарушений и дефектов медицинских и организационных технологий; контроль за организацией санитарно-эпидемиологического режима; контроль за назначением лекарственных препаратов; изучение удовлетворенности пациентов, их взаимодействия с системой здравоохранения.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9232" y="570340"/>
            <a:ext cx="8712969" cy="22825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Заведующие терапевтическим, неврологическим, офтальмологическим, урологическим, оториноларингологическим, хирургическим отделением и другими.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контроль качества оформления медицинской документации, соблюдения утвержденных федеральных стандартов обследования и лечения пациентов, учитывая не только их соблюдение, но и наличие обоснованности превышения стандартов, контроль за рациональным назначением лекарственных препаратов, в том числе льготной категории граждан, полноты и качества диспансерного обследования и последующего активного наблюдения лиц с хроническими заболеваниями и факторами риска их развития, обоснованности госпитализаций, соблюдения реабилитационного периода ведения пациентов и другие виды контроля с учетом профиля оказания медицинской помощи.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9232" y="5013176"/>
            <a:ext cx="8643998" cy="163880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III-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Врачебная комиссия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по вопросам профилактики, диагностики, лечения, медицинской реабилитации и санаторно-курортного лечения граждан в наиболее сложных и конфликтных ситуациях, требующих комиссионного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633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кругленный прямоугольник 26"/>
          <p:cNvSpPr/>
          <p:nvPr/>
        </p:nvSpPr>
        <p:spPr>
          <a:xfrm>
            <a:off x="179512" y="1340768"/>
            <a:ext cx="2952328" cy="20162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Соблюдение стандартов и порядков медицинской помощи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8439" y="243485"/>
            <a:ext cx="8640960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КАЧЕСТВА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860032" y="1038510"/>
            <a:ext cx="1071035" cy="2392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444917" y="822486"/>
            <a:ext cx="226825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1475656" y="822486"/>
            <a:ext cx="22322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131840" y="1038510"/>
            <a:ext cx="1080120" cy="2403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827584" y="3442935"/>
            <a:ext cx="2664296" cy="20162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Своевременность эффективность и безопасность оказания медицинской помощи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652120" y="3442061"/>
            <a:ext cx="2664296" cy="20162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трогенных осложнений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940152" y="1340768"/>
            <a:ext cx="2979247" cy="20162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санитарно- эпидемиологического режима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13058" y="747541"/>
            <a:ext cx="2304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оценивается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66771" y="4841776"/>
            <a:ext cx="2664296" cy="20162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Оптимальность выбора медицинских технологий с учетом минимизации риска их применения</a:t>
            </a:r>
          </a:p>
        </p:txBody>
      </p:sp>
      <p:cxnSp>
        <p:nvCxnSpPr>
          <p:cNvPr id="16" name="Прямая со стрелкой 15"/>
          <p:cNvCxnSpPr>
            <a:endCxn id="12" idx="0"/>
          </p:cNvCxnSpPr>
          <p:nvPr/>
        </p:nvCxnSpPr>
        <p:spPr>
          <a:xfrm>
            <a:off x="4531453" y="1061528"/>
            <a:ext cx="67466" cy="3780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66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861</TotalTime>
  <Words>1192</Words>
  <Application>Microsoft Macintosh PowerPoint</Application>
  <PresentationFormat>Экран (4:3)</PresentationFormat>
  <Paragraphs>118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Организация внутреннего контроля качества и безопасности медицинской деятельности в городской поликлинике СЗАО города Москвы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WS071</dc:creator>
  <cp:lastModifiedBy>Ирина Шикина</cp:lastModifiedBy>
  <cp:revision>100</cp:revision>
  <cp:lastPrinted>2015-09-01T14:32:12Z</cp:lastPrinted>
  <dcterms:modified xsi:type="dcterms:W3CDTF">2015-09-28T20:03:59Z</dcterms:modified>
</cp:coreProperties>
</file>